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94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8" r:id="rId26"/>
    <p:sldId id="299" r:id="rId27"/>
    <p:sldId id="300" r:id="rId28"/>
    <p:sldId id="302" r:id="rId29"/>
    <p:sldId id="301" r:id="rId30"/>
    <p:sldId id="279" r:id="rId31"/>
    <p:sldId id="295" r:id="rId32"/>
    <p:sldId id="280" r:id="rId33"/>
    <p:sldId id="282" r:id="rId34"/>
    <p:sldId id="281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6" r:id="rId45"/>
    <p:sldId id="293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d decision" id="{246B6A5D-F9B0-483D-9494-AC6A621B6AD8}">
          <p14:sldIdLst>
            <p14:sldId id="256"/>
            <p14:sldId id="257"/>
            <p14:sldId id="258"/>
            <p14:sldId id="259"/>
            <p14:sldId id="261"/>
            <p14:sldId id="262"/>
            <p14:sldId id="263"/>
          </p14:sldIdLst>
        </p14:section>
        <p14:section name="Good decision" id="{CF0CA062-E4D6-4761-B61A-504F7E33940D}">
          <p14:sldIdLst>
            <p14:sldId id="264"/>
            <p14:sldId id="265"/>
            <p14:sldId id="266"/>
            <p14:sldId id="294"/>
            <p14:sldId id="267"/>
            <p14:sldId id="268"/>
            <p14:sldId id="269"/>
            <p14:sldId id="270"/>
            <p14:sldId id="271"/>
            <p14:sldId id="297"/>
            <p14:sldId id="272"/>
          </p14:sldIdLst>
        </p14:section>
        <p14:section name="How to measure" id="{3811F3A5-BA1A-4FA9-BA4E-341B7DFCA8AC}">
          <p14:sldIdLst>
            <p14:sldId id="273"/>
            <p14:sldId id="274"/>
            <p14:sldId id="275"/>
            <p14:sldId id="276"/>
            <p14:sldId id="277"/>
            <p14:sldId id="278"/>
            <p14:sldId id="298"/>
            <p14:sldId id="299"/>
            <p14:sldId id="300"/>
            <p14:sldId id="302"/>
            <p14:sldId id="301"/>
          </p14:sldIdLst>
        </p14:section>
        <p14:section name="How to decide" id="{28576E66-8737-4465-BAF6-98D70D05F0A3}">
          <p14:sldIdLst>
            <p14:sldId id="279"/>
            <p14:sldId id="295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6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esztesz Margaritisz" initials="OM" lastIdx="1" clrIdx="0">
    <p:extLst>
      <p:ext uri="{19B8F6BF-5375-455C-9EA6-DF929625EA0E}">
        <p15:presenceInfo xmlns:p15="http://schemas.microsoft.com/office/powerpoint/2012/main" userId="S::Oresztesz_Margaritisz@epam.com::9546b524-c676-49af-8b4b-4df711cda4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FFCC"/>
    <a:srgbClr val="FFFFFF"/>
    <a:srgbClr val="00FF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1833" autoAdjust="0"/>
  </p:normalViewPr>
  <p:slideViewPr>
    <p:cSldViewPr snapToGrid="0">
      <p:cViewPr>
        <p:scale>
          <a:sx n="33" d="100"/>
          <a:sy n="33" d="100"/>
        </p:scale>
        <p:origin x="18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8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5T10:39:38.110" idx="1">
    <p:pos x="10" y="10"/>
    <p:text>Can be removed?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9A6818-5C7E-4807-B2A4-FAB3FE14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EC5DC-7A77-4488-87FD-4C988DCC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E181F-4966-4FD1-8907-96F2C614C14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D328-DFB0-4359-A980-4E87CDD11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1086C-A66F-46E2-8DF8-0342C637DA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95246-0571-4A43-A0A0-7FAB83FD1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71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4013-CB6D-45C5-8E2D-66B8F6FD5C6B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C606-08AF-4C43-AF34-E0A5CCC2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Under 1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5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Set-based design: “Deliver as fast as possible”</a:t>
            </a:r>
          </a:p>
          <a:p>
            <a:r>
              <a:rPr lang="en-US" dirty="0"/>
              <a:t>Last responsible moment: “Decide as late as possible”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TODO: 1:30</a:t>
            </a:r>
          </a:p>
          <a:p>
            <a:endParaRPr lang="en-US" dirty="0"/>
          </a:p>
          <a:p>
            <a:r>
              <a:rPr lang="en-US" dirty="0"/>
              <a:t>OWN STORY: Workaround &amp; Parallel in the last day of sprint.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r>
              <a:rPr lang="en-US" dirty="0"/>
              <a:t>DevOps =&gt; sync up for solution. OPS side difficult / easy on DEV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STORY: 3 DB implementation. Remove deprecated.</a:t>
            </a:r>
          </a:p>
          <a:p>
            <a:endParaRPr lang="en-US" dirty="0"/>
          </a:p>
          <a:p>
            <a:r>
              <a:rPr lang="en-US" dirty="0"/>
              <a:t>TODO: 2:00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1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 BAD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3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Cognitive Noise OWN STORY: 3 syntactic sugar libraries for same purpose (commons, guava)</a:t>
            </a:r>
          </a:p>
          <a:p>
            <a:r>
              <a:rPr lang="en-US" dirty="0"/>
              <a:t>TODO: 1:30</a:t>
            </a:r>
          </a:p>
          <a:p>
            <a:endParaRPr lang="en-US" dirty="0"/>
          </a:p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0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to position your technology stack in the given job market”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C606-08AF-4C43-AF34-E0A5CCC2A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682-B039-4AA5-B231-42747C62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4AE7B-F433-4BE7-A994-B20045D65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8E2-E403-4A2E-9198-C1D525F0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C16A-3DAA-4273-9D31-8E4FDF25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FF5A-931C-4C94-A1A1-F7FAE44B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A85B-869E-4F78-AB48-EEFB741A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BF047-6FD8-44C3-835F-DDA56B69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25-A6E6-4705-93B6-BB0F2920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C90A-82A6-4DF6-B688-EC9E24D3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AC814-976D-424E-8EC7-055A85F3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783D6-E8E3-499E-A1A4-9894DC0A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91C4C-FC99-42AE-81DC-A276F6DD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BD10-0AF0-4830-9A42-C38635EC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C6BD-8536-4CF3-9E54-9DEF5630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35F2-5A7C-4EDF-8B07-1ACE89F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3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4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D387-55B4-4C38-90F1-2C37B0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69F9C-6F98-4EEB-9486-AEC498A6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D41E-DE9A-4678-ABAC-B5371A75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10A5-8C3A-4574-9C34-A6EEC5D1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6054-5A88-484E-A276-C477592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797F-3CB3-4F42-B9F3-52D9D0C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4227-4E62-43D2-A20A-92F4B9C7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F6D4A-C758-40DA-B4E2-5FA89B7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BCC5-5A8D-46F4-A443-F034CFEA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49E11-12D2-49C0-BC88-EB5AA35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5EB-2061-40C0-87D6-1D0861E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725D-6268-4063-B24F-647638AA1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0C789-AD10-451F-B533-12455151F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B77F-2A61-4627-BD68-E7734C1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E49-68B7-4642-8181-B37F483D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D688-11C2-4CD4-BC30-75FAFD7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E820AA-B10A-4A18-BA4C-C4C133AB3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06EF607-2499-4A6A-BD85-21455F16F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B0F1-567C-4E6E-9BA7-21B86376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4ACE-E586-4369-B8D6-1CE887D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571D4-FEC7-4EE7-8095-32346BC2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48F0-4ACF-413E-9141-013A66391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3DD25-329A-48DD-94D8-F90D689F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A142BA-50B3-4A8F-873F-6E7AEEA5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A1A20-E0F8-4FF3-8858-EBBDCDD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D4139-75F2-4948-9988-71C52A8F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4DE3-B946-44A6-9968-A1FD61C3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41E73-0245-4D6D-9230-438A2A7F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4D25-CC6D-450F-AC61-E6838F8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5B12-95E9-48DC-B458-7470D193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1B975-D45B-43C4-AA1B-30CABBC93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3EE706F-4C72-4E09-B565-29E9F2F9F3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3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9CA01-B951-483D-8186-A768CB65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E422E-AF97-48E7-83BD-A03FE7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678C-7090-4CAB-A608-E7C49867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B8BD-DC88-4E84-897F-CDF386C3C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68" y="6413224"/>
            <a:ext cx="670332" cy="2513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64D335-2AA0-4C0D-A6EA-7BD74DEA2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69669"/>
            <a:ext cx="1581150" cy="3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2AA-F7E2-433E-91CC-B570640B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B86-74D2-4DA0-8BFD-CEEC7042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1AE8-E0B5-4F5E-B13D-BC04D547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0903-6613-40B4-9885-A2FB7BF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7928B-8CF1-46E5-8EC3-B40D8C71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038BC-99A4-4973-9CF8-6D6E5EC5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A3A-3841-4183-A317-7E5E3346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BA97A-5B8A-4482-A9CF-32E303D01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5A6BE-1D3D-49B9-ACFC-43B84410A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45F5-4F55-4B1F-A0C7-A99060E1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B186-EBA3-49EB-BBCD-1E1916D7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F71CD-FC29-452F-9816-3F990FEA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A47DB-2A9A-4E8C-9BDD-42F07260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AD89-C27F-4317-BF56-40AE99C8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2B76-C0B9-4474-BB3D-41F0920D7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5BD43-D013-4243-A7F6-C6D29EDEED7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D569-F088-4718-8064-F568F77FF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8F7D2-BDD2-447F-8AE4-628090C9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58E-4D0C-413A-A5A6-513612055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8.gif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abstracta.us/blog/software-testing/code-analysis-part-2-analyzing-code-with-sonarqube/" TargetMode="External"/><Relationship Id="rId13" Type="http://schemas.openxmlformats.org/officeDocument/2006/relationships/hyperlink" Target="https://www.goodreads.com/book/show/26329.Emotional_Intelligence" TargetMode="External"/><Relationship Id="rId3" Type="http://schemas.openxmlformats.org/officeDocument/2006/relationships/hyperlink" Target="http://mcfunley.com/choose-boring-technology" TargetMode="External"/><Relationship Id="rId7" Type="http://schemas.openxmlformats.org/officeDocument/2006/relationships/hyperlink" Target="https://www.cvedetails.com/" TargetMode="External"/><Relationship Id="rId12" Type="http://schemas.openxmlformats.org/officeDocument/2006/relationships/hyperlink" Target="https://dzone.com/articles/lean-tools-options-thinking" TargetMode="External"/><Relationship Id="rId2" Type="http://schemas.openxmlformats.org/officeDocument/2006/relationships/hyperlink" Target="https://slooowdown.wordpress.com/2012/02/05/summary-of-how-we-decide-by-jonah-lehrer-summarised-by-paul-arnold-trainer-facilitator-paul_arnoldme-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sights.stackoverflow.com/" TargetMode="External"/><Relationship Id="rId11" Type="http://schemas.openxmlformats.org/officeDocument/2006/relationships/hyperlink" Target="https://dzone.com/articles/lean-tools-making-decisions" TargetMode="External"/><Relationship Id="rId5" Type="http://schemas.openxmlformats.org/officeDocument/2006/relationships/hyperlink" Target="https://softwareengineering.stackexchange.com/questions/270595/how-to-make-significant-technical-decisions-given-very-little-time/270598" TargetMode="External"/><Relationship Id="rId10" Type="http://schemas.openxmlformats.org/officeDocument/2006/relationships/hyperlink" Target="https://ykode.id/software-engineering-wisdom-9fa1b27a826d" TargetMode="External"/><Relationship Id="rId4" Type="http://schemas.openxmlformats.org/officeDocument/2006/relationships/hyperlink" Target="https://www.linkedin.com/pulse/technical-decisions-series-multitracking-set-based-papadimitriou/" TargetMode="External"/><Relationship Id="rId9" Type="http://schemas.openxmlformats.org/officeDocument/2006/relationships/hyperlink" Target="https://trends.google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 TO MAKE TECHNICAL DECISIONS?</a:t>
            </a:r>
          </a:p>
        </p:txBody>
      </p:sp>
    </p:spTree>
    <p:extLst>
      <p:ext uri="{BB962C8B-B14F-4D97-AF65-F5344CB8AC3E}">
        <p14:creationId xmlns:p14="http://schemas.microsoft.com/office/powerpoint/2010/main" val="226651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76200" y="1939925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METRICS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A31EA-D6D2-42C9-BBDD-8F4C58BFDE6C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864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9"/>
    </mc:Choice>
    <mc:Fallback xmlns="">
      <p:transition spd="slow" advTm="15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B3FDE-6F2E-4FEF-A55B-F4CA6379A34D}"/>
              </a:ext>
            </a:extLst>
          </p:cNvPr>
          <p:cNvSpPr txBox="1"/>
          <p:nvPr/>
        </p:nvSpPr>
        <p:spPr>
          <a:xfrm>
            <a:off x="1341783" y="1212574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4CE019-4DCD-4488-A27A-DC5E22F8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metrics would you use to aid your technical decisions? (11)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866736F-011D-4C33-8097-48A861E75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Roi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Class fan out </a:t>
            </a:r>
            <a:r>
              <a:rPr lang="en-US" sz="3800" dirty="0" err="1"/>
              <a:t>compl</a:t>
            </a:r>
            <a:r>
              <a:rPr lang="en-US" sz="3800" dirty="0"/>
              <a:t>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time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What's the effort (dev-</a:t>
            </a:r>
            <a:r>
              <a:rPr lang="en-US" sz="3800" dirty="0" err="1"/>
              <a:t>tim</a:t>
            </a:r>
            <a:r>
              <a:rPr lang="en-US" sz="3800" dirty="0"/>
              <a:t>) required to revert it or use something else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pros vs cons, feedback from communities/ppl.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Tech debts introduced (in days) / time to implement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added transitive dependencies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Size of community supporting that stuff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number of successful projects using the same technology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Commit rate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Maturity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/>
              <a:t>Performance degradation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3800" dirty="0" err="1"/>
              <a:t>NPath</a:t>
            </a:r>
            <a:r>
              <a:rPr lang="en-US" sz="3800" dirty="0"/>
              <a:t>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1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1722784" y="342760"/>
            <a:ext cx="3390240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-412" b="412"/>
          <a:stretch/>
        </p:blipFill>
        <p:spPr>
          <a:xfrm>
            <a:off x="1722784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b="40365"/>
          <a:stretch/>
        </p:blipFill>
        <p:spPr>
          <a:xfrm>
            <a:off x="7068061" y="3429000"/>
            <a:ext cx="3390240" cy="2532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r="10922" b="206"/>
          <a:stretch/>
        </p:blipFill>
        <p:spPr>
          <a:xfrm>
            <a:off x="7068061" y="308330"/>
            <a:ext cx="3390241" cy="25374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718353" y="288544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EASY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929714" y="2880221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3099193" y="5961242"/>
            <a:ext cx="63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974661" y="5961242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SURPRISES</a:t>
            </a:r>
          </a:p>
        </p:txBody>
      </p:sp>
    </p:spTree>
    <p:extLst>
      <p:ext uri="{BB962C8B-B14F-4D97-AF65-F5344CB8AC3E}">
        <p14:creationId xmlns:p14="http://schemas.microsoft.com/office/powerpoint/2010/main" val="8172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980043" y="2012207"/>
            <a:ext cx="2735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57D69-CB63-4B15-AD00-EED89A496456}"/>
              </a:ext>
            </a:extLst>
          </p:cNvPr>
          <p:cNvSpPr txBox="1"/>
          <p:nvPr/>
        </p:nvSpPr>
        <p:spPr>
          <a:xfrm>
            <a:off x="2364549" y="4666363"/>
            <a:ext cx="33361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FF5C5-C61B-4C91-93D0-B0ADC348BB13}"/>
              </a:ext>
            </a:extLst>
          </p:cNvPr>
          <p:cNvSpPr txBox="1"/>
          <p:nvPr/>
        </p:nvSpPr>
        <p:spPr>
          <a:xfrm>
            <a:off x="6228353" y="936910"/>
            <a:ext cx="34788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652151" y="1445170"/>
            <a:ext cx="3338635" cy="1835134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B9A40577-99E4-468B-8CEB-24E5CCD966A9}"/>
              </a:ext>
            </a:extLst>
          </p:cNvPr>
          <p:cNvSpPr/>
          <p:nvPr/>
        </p:nvSpPr>
        <p:spPr>
          <a:xfrm rot="21285438">
            <a:off x="5410558" y="327819"/>
            <a:ext cx="5114426" cy="2670859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A4F05F0F-3729-44F6-9B5C-BC7EABA736A4}"/>
              </a:ext>
            </a:extLst>
          </p:cNvPr>
          <p:cNvSpPr/>
          <p:nvPr/>
        </p:nvSpPr>
        <p:spPr>
          <a:xfrm rot="21285438">
            <a:off x="1770984" y="3653410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66A47-3119-4710-92AF-618D6D6A80F2}"/>
              </a:ext>
            </a:extLst>
          </p:cNvPr>
          <p:cNvSpPr txBox="1"/>
          <p:nvPr/>
        </p:nvSpPr>
        <p:spPr>
          <a:xfrm>
            <a:off x="7586654" y="4314626"/>
            <a:ext cx="3254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7274FF70-FB95-4B71-84A4-52A2A4CE6AD0}"/>
              </a:ext>
            </a:extLst>
          </p:cNvPr>
          <p:cNvSpPr/>
          <p:nvPr/>
        </p:nvSpPr>
        <p:spPr>
          <a:xfrm rot="21285438">
            <a:off x="6993089" y="3301673"/>
            <a:ext cx="4523300" cy="2402860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6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657">
        <p15:prstTrans prst="drape"/>
      </p:transition>
    </mc:Choice>
    <mc:Fallback xmlns="">
      <p:transition spd="slow" advTm="96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302567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maturity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API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7692164" y="4791800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feature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richness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037228" y="4191856"/>
            <a:ext cx="1110180" cy="65827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4073542" y="53410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interfacing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(replaceable)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5544320" y="4348482"/>
            <a:ext cx="188660" cy="93958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0077" y="3653247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simplicity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 flipV="1">
            <a:off x="2703303" y="3653247"/>
            <a:ext cx="1370239" cy="233418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0622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7699">
        <p15:prstTrans prst="drape"/>
      </p:transition>
    </mc:Choice>
    <mc:Fallback xmlns="">
      <p:transition spd="slow" advTm="2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6.25E-7 -4.0740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28 -0.23981 L -3.75E-6 2.96296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11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46 -0.35718 L -4.16667E-6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784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675 -0.05694 L 5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28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7" y="2848901"/>
            <a:ext cx="2636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Learning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Curve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093563" y="2512196"/>
            <a:ext cx="3859553" cy="173001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7528050" y="744276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quality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docs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7244165" y="1821494"/>
            <a:ext cx="1060849" cy="7155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usability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1385642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fast 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V="1">
            <a:off x="3350426" y="4375078"/>
            <a:ext cx="1162459" cy="70335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68E802-84C5-4BCE-8A89-FFE3314B3B90}"/>
              </a:ext>
            </a:extLst>
          </p:cNvPr>
          <p:cNvSpPr txBox="1"/>
          <p:nvPr/>
        </p:nvSpPr>
        <p:spPr>
          <a:xfrm>
            <a:off x="7044948" y="5038583"/>
            <a:ext cx="2636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82F16E-F663-4152-9DC7-5182A2C38B0C}"/>
              </a:ext>
            </a:extLst>
          </p:cNvPr>
          <p:cNvCxnSpPr>
            <a:cxnSpLocks/>
          </p:cNvCxnSpPr>
          <p:nvPr/>
        </p:nvCxnSpPr>
        <p:spPr>
          <a:xfrm flipH="1" flipV="1">
            <a:off x="7044949" y="4194316"/>
            <a:ext cx="866599" cy="73859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1306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3928">
        <p15:prstTrans prst="drape"/>
      </p:transition>
    </mc:Choice>
    <mc:Fallback xmlns="">
      <p:transition spd="slow" advTm="33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 0.30046 L 4.16667E-6 -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15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59 -0.31319 L -4.791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79 -0.31319 L 2.5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564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Runtime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SPOF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45080" y="350194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stability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 flipV="1">
            <a:off x="7839704" y="3501944"/>
            <a:ext cx="880551" cy="9990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3308730" y="5297689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security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768341" y="4295453"/>
            <a:ext cx="508914" cy="84672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1" y="2571562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performance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2" y="2953531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477AA0-0692-4DE8-87E2-FCD6F0645C37}"/>
              </a:ext>
            </a:extLst>
          </p:cNvPr>
          <p:cNvSpPr txBox="1"/>
          <p:nvPr/>
        </p:nvSpPr>
        <p:spPr>
          <a:xfrm>
            <a:off x="8020367" y="668461"/>
            <a:ext cx="2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Kristen ITC" panose="03050502040202030202" pitchFamily="66" charset="0"/>
              </a:rPr>
              <a:t>technical constraints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2542-ED4C-4453-8470-B5CD15A0DBF9}"/>
              </a:ext>
            </a:extLst>
          </p:cNvPr>
          <p:cNvCxnSpPr>
            <a:cxnSpLocks/>
          </p:cNvCxnSpPr>
          <p:nvPr/>
        </p:nvCxnSpPr>
        <p:spPr>
          <a:xfrm flipV="1">
            <a:off x="7057066" y="1423434"/>
            <a:ext cx="1222913" cy="1285004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56188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9128">
        <p15:prstTrans prst="drape"/>
      </p:transition>
    </mc:Choice>
    <mc:Fallback xmlns="">
      <p:transition spd="slow" advTm="4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3 0.3419 L 4.58333E-6 -1.85185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71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02 -0.05324 L -4.375E-6 -7.40741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2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41 -0.31505 L -3.75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1574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D7B1-1F3B-42AF-A240-1FEE1CB00AE5}"/>
              </a:ext>
            </a:extLst>
          </p:cNvPr>
          <p:cNvSpPr txBox="1"/>
          <p:nvPr/>
        </p:nvSpPr>
        <p:spPr>
          <a:xfrm>
            <a:off x="4728478" y="3117224"/>
            <a:ext cx="2636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Kristen ITC" panose="03050502040202030202" pitchFamily="66" charset="0"/>
              </a:rPr>
              <a:t>Support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DF6FB5-38BA-49E7-968C-D85380375458}"/>
              </a:ext>
            </a:extLst>
          </p:cNvPr>
          <p:cNvSpPr/>
          <p:nvPr/>
        </p:nvSpPr>
        <p:spPr>
          <a:xfrm rot="21285438">
            <a:off x="4461322" y="2704403"/>
            <a:ext cx="3171265" cy="1449192"/>
          </a:xfrm>
          <a:custGeom>
            <a:avLst/>
            <a:gdLst>
              <a:gd name="connsiteX0" fmla="*/ 0 w 2810458"/>
              <a:gd name="connsiteY0" fmla="*/ 776533 h 1553066"/>
              <a:gd name="connsiteX1" fmla="*/ 1405229 w 2810458"/>
              <a:gd name="connsiteY1" fmla="*/ 0 h 1553066"/>
              <a:gd name="connsiteX2" fmla="*/ 2810458 w 2810458"/>
              <a:gd name="connsiteY2" fmla="*/ 776533 h 1553066"/>
              <a:gd name="connsiteX3" fmla="*/ 1405229 w 2810458"/>
              <a:gd name="connsiteY3" fmla="*/ 1553066 h 1553066"/>
              <a:gd name="connsiteX4" fmla="*/ 0 w 2810458"/>
              <a:gd name="connsiteY4" fmla="*/ 776533 h 1553066"/>
              <a:gd name="connsiteX0" fmla="*/ 1405229 w 2810458"/>
              <a:gd name="connsiteY0" fmla="*/ 0 h 1553066"/>
              <a:gd name="connsiteX1" fmla="*/ 2810458 w 2810458"/>
              <a:gd name="connsiteY1" fmla="*/ 776533 h 1553066"/>
              <a:gd name="connsiteX2" fmla="*/ 1405229 w 2810458"/>
              <a:gd name="connsiteY2" fmla="*/ 1553066 h 1553066"/>
              <a:gd name="connsiteX3" fmla="*/ 0 w 2810458"/>
              <a:gd name="connsiteY3" fmla="*/ 776533 h 1553066"/>
              <a:gd name="connsiteX4" fmla="*/ 1496669 w 2810458"/>
              <a:gd name="connsiteY4" fmla="*/ 91440 h 1553066"/>
              <a:gd name="connsiteX0" fmla="*/ 1405950 w 2811179"/>
              <a:gd name="connsiteY0" fmla="*/ 0 h 1553066"/>
              <a:gd name="connsiteX1" fmla="*/ 2811179 w 2811179"/>
              <a:gd name="connsiteY1" fmla="*/ 776533 h 1553066"/>
              <a:gd name="connsiteX2" fmla="*/ 1405950 w 2811179"/>
              <a:gd name="connsiteY2" fmla="*/ 1553066 h 1553066"/>
              <a:gd name="connsiteX3" fmla="*/ 721 w 2811179"/>
              <a:gd name="connsiteY3" fmla="*/ 776533 h 1553066"/>
              <a:gd name="connsiteX4" fmla="*/ 1280573 w 2811179"/>
              <a:gd name="connsiteY4" fmla="*/ 157428 h 1553066"/>
              <a:gd name="connsiteX0" fmla="*/ 1707321 w 3112550"/>
              <a:gd name="connsiteY0" fmla="*/ 0 h 1553375"/>
              <a:gd name="connsiteX1" fmla="*/ 3112550 w 3112550"/>
              <a:gd name="connsiteY1" fmla="*/ 776533 h 1553375"/>
              <a:gd name="connsiteX2" fmla="*/ 1707321 w 3112550"/>
              <a:gd name="connsiteY2" fmla="*/ 1553066 h 1553375"/>
              <a:gd name="connsiteX3" fmla="*/ 434 w 3112550"/>
              <a:gd name="connsiteY3" fmla="*/ 861374 h 1553375"/>
              <a:gd name="connsiteX4" fmla="*/ 1581944 w 3112550"/>
              <a:gd name="connsiteY4" fmla="*/ 157428 h 1553375"/>
              <a:gd name="connsiteX0" fmla="*/ 1707022 w 3112251"/>
              <a:gd name="connsiteY0" fmla="*/ 0 h 1685293"/>
              <a:gd name="connsiteX1" fmla="*/ 3112251 w 3112251"/>
              <a:gd name="connsiteY1" fmla="*/ 776533 h 1685293"/>
              <a:gd name="connsiteX2" fmla="*/ 1650461 w 3112251"/>
              <a:gd name="connsiteY2" fmla="*/ 1685041 h 1685293"/>
              <a:gd name="connsiteX3" fmla="*/ 135 w 3112251"/>
              <a:gd name="connsiteY3" fmla="*/ 861374 h 1685293"/>
              <a:gd name="connsiteX4" fmla="*/ 1581645 w 3112251"/>
              <a:gd name="connsiteY4" fmla="*/ 157428 h 1685293"/>
              <a:gd name="connsiteX0" fmla="*/ 1527956 w 2933185"/>
              <a:gd name="connsiteY0" fmla="*/ 0 h 1686997"/>
              <a:gd name="connsiteX1" fmla="*/ 2933185 w 2933185"/>
              <a:gd name="connsiteY1" fmla="*/ 776533 h 1686997"/>
              <a:gd name="connsiteX2" fmla="*/ 1471395 w 2933185"/>
              <a:gd name="connsiteY2" fmla="*/ 1685041 h 1686997"/>
              <a:gd name="connsiteX3" fmla="*/ 178 w 2933185"/>
              <a:gd name="connsiteY3" fmla="*/ 993349 h 1686997"/>
              <a:gd name="connsiteX4" fmla="*/ 1402579 w 2933185"/>
              <a:gd name="connsiteY4" fmla="*/ 157428 h 1686997"/>
              <a:gd name="connsiteX0" fmla="*/ 1406931 w 2812160"/>
              <a:gd name="connsiteY0" fmla="*/ 0 h 1685503"/>
              <a:gd name="connsiteX1" fmla="*/ 2812160 w 2812160"/>
              <a:gd name="connsiteY1" fmla="*/ 776533 h 1685503"/>
              <a:gd name="connsiteX2" fmla="*/ 1350370 w 2812160"/>
              <a:gd name="connsiteY2" fmla="*/ 1685041 h 1685503"/>
              <a:gd name="connsiteX3" fmla="*/ 226 w 2812160"/>
              <a:gd name="connsiteY3" fmla="*/ 889416 h 1685503"/>
              <a:gd name="connsiteX4" fmla="*/ 1281554 w 2812160"/>
              <a:gd name="connsiteY4" fmla="*/ 157428 h 1685503"/>
              <a:gd name="connsiteX0" fmla="*/ 1406795 w 2812024"/>
              <a:gd name="connsiteY0" fmla="*/ 0 h 1685663"/>
              <a:gd name="connsiteX1" fmla="*/ 2812024 w 2812024"/>
              <a:gd name="connsiteY1" fmla="*/ 776533 h 1685663"/>
              <a:gd name="connsiteX2" fmla="*/ 1350234 w 2812024"/>
              <a:gd name="connsiteY2" fmla="*/ 1685041 h 1685663"/>
              <a:gd name="connsiteX3" fmla="*/ 90 w 2812024"/>
              <a:gd name="connsiteY3" fmla="*/ 889416 h 1685663"/>
              <a:gd name="connsiteX4" fmla="*/ 1281418 w 2812024"/>
              <a:gd name="connsiteY4" fmla="*/ 157428 h 1685663"/>
              <a:gd name="connsiteX0" fmla="*/ 1406791 w 2812020"/>
              <a:gd name="connsiteY0" fmla="*/ 0 h 1685395"/>
              <a:gd name="connsiteX1" fmla="*/ 2812020 w 2812020"/>
              <a:gd name="connsiteY1" fmla="*/ 776533 h 1685395"/>
              <a:gd name="connsiteX2" fmla="*/ 1350230 w 2812020"/>
              <a:gd name="connsiteY2" fmla="*/ 1685041 h 1685395"/>
              <a:gd name="connsiteX3" fmla="*/ 86 w 2812020"/>
              <a:gd name="connsiteY3" fmla="*/ 889416 h 1685395"/>
              <a:gd name="connsiteX4" fmla="*/ 1281414 w 2812020"/>
              <a:gd name="connsiteY4" fmla="*/ 157428 h 1685395"/>
              <a:gd name="connsiteX0" fmla="*/ 1406978 w 2812207"/>
              <a:gd name="connsiteY0" fmla="*/ 0 h 1508534"/>
              <a:gd name="connsiteX1" fmla="*/ 2812207 w 2812207"/>
              <a:gd name="connsiteY1" fmla="*/ 776533 h 1508534"/>
              <a:gd name="connsiteX2" fmla="*/ 1357541 w 2812207"/>
              <a:gd name="connsiteY2" fmla="*/ 1508181 h 1508534"/>
              <a:gd name="connsiteX3" fmla="*/ 273 w 2812207"/>
              <a:gd name="connsiteY3" fmla="*/ 889416 h 1508534"/>
              <a:gd name="connsiteX4" fmla="*/ 1281601 w 2812207"/>
              <a:gd name="connsiteY4" fmla="*/ 157428 h 1508534"/>
              <a:gd name="connsiteX0" fmla="*/ 1406978 w 2812207"/>
              <a:gd name="connsiteY0" fmla="*/ 0 h 1509510"/>
              <a:gd name="connsiteX1" fmla="*/ 2812207 w 2812207"/>
              <a:gd name="connsiteY1" fmla="*/ 776533 h 1509510"/>
              <a:gd name="connsiteX2" fmla="*/ 1357541 w 2812207"/>
              <a:gd name="connsiteY2" fmla="*/ 1508181 h 1509510"/>
              <a:gd name="connsiteX3" fmla="*/ 273 w 2812207"/>
              <a:gd name="connsiteY3" fmla="*/ 889416 h 1509510"/>
              <a:gd name="connsiteX4" fmla="*/ 1281601 w 2812207"/>
              <a:gd name="connsiteY4" fmla="*/ 157428 h 1509510"/>
              <a:gd name="connsiteX0" fmla="*/ 1409744 w 2814973"/>
              <a:gd name="connsiteY0" fmla="*/ 0 h 1509980"/>
              <a:gd name="connsiteX1" fmla="*/ 2814973 w 2814973"/>
              <a:gd name="connsiteY1" fmla="*/ 776533 h 1509980"/>
              <a:gd name="connsiteX2" fmla="*/ 1360307 w 2814973"/>
              <a:gd name="connsiteY2" fmla="*/ 1508181 h 1509980"/>
              <a:gd name="connsiteX3" fmla="*/ 3039 w 2814973"/>
              <a:gd name="connsiteY3" fmla="*/ 889416 h 1509980"/>
              <a:gd name="connsiteX4" fmla="*/ 1284367 w 2814973"/>
              <a:gd name="connsiteY4" fmla="*/ 157428 h 1509980"/>
              <a:gd name="connsiteX0" fmla="*/ 1150776 w 2814973"/>
              <a:gd name="connsiteY0" fmla="*/ 0 h 1596638"/>
              <a:gd name="connsiteX1" fmla="*/ 2814973 w 2814973"/>
              <a:gd name="connsiteY1" fmla="*/ 863191 h 1596638"/>
              <a:gd name="connsiteX2" fmla="*/ 1360307 w 2814973"/>
              <a:gd name="connsiteY2" fmla="*/ 1594839 h 1596638"/>
              <a:gd name="connsiteX3" fmla="*/ 3039 w 2814973"/>
              <a:gd name="connsiteY3" fmla="*/ 976074 h 1596638"/>
              <a:gd name="connsiteX4" fmla="*/ 1284367 w 2814973"/>
              <a:gd name="connsiteY4" fmla="*/ 244086 h 159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4973" h="1596638">
                <a:moveTo>
                  <a:pt x="1150776" y="0"/>
                </a:moveTo>
                <a:cubicBezTo>
                  <a:pt x="1926863" y="0"/>
                  <a:pt x="2814973" y="434324"/>
                  <a:pt x="2814973" y="863191"/>
                </a:cubicBezTo>
                <a:cubicBezTo>
                  <a:pt x="2814973" y="1292058"/>
                  <a:pt x="2294310" y="1566825"/>
                  <a:pt x="1360307" y="1594839"/>
                </a:cubicBezTo>
                <a:cubicBezTo>
                  <a:pt x="426304" y="1622853"/>
                  <a:pt x="48173" y="1319671"/>
                  <a:pt x="3039" y="976074"/>
                </a:cubicBezTo>
                <a:cubicBezTo>
                  <a:pt x="-42095" y="632477"/>
                  <a:pt x="416840" y="152646"/>
                  <a:pt x="1284367" y="244086"/>
                </a:cubicBezTo>
              </a:path>
            </a:pathLst>
          </a:custGeom>
          <a:noFill/>
          <a:ln w="69850" cap="rnd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26CB-18B6-48CC-816A-D7D9BEC43CE7}"/>
              </a:ext>
            </a:extLst>
          </p:cNvPr>
          <p:cNvSpPr txBox="1"/>
          <p:nvPr/>
        </p:nvSpPr>
        <p:spPr>
          <a:xfrm>
            <a:off x="6403884" y="968019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debugging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85816-83A3-4AA0-95BC-5082511C6B66}"/>
              </a:ext>
            </a:extLst>
          </p:cNvPr>
          <p:cNvCxnSpPr>
            <a:cxnSpLocks/>
          </p:cNvCxnSpPr>
          <p:nvPr/>
        </p:nvCxnSpPr>
        <p:spPr>
          <a:xfrm flipV="1">
            <a:off x="6709025" y="1715821"/>
            <a:ext cx="656407" cy="84672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4B687B-FD26-485F-995A-CE06EF7D103E}"/>
              </a:ext>
            </a:extLst>
          </p:cNvPr>
          <p:cNvSpPr txBox="1"/>
          <p:nvPr/>
        </p:nvSpPr>
        <p:spPr>
          <a:xfrm>
            <a:off x="2907366" y="1131046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logging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0E369-7E13-4436-AF2E-115893D2B980}"/>
              </a:ext>
            </a:extLst>
          </p:cNvPr>
          <p:cNvCxnSpPr>
            <a:cxnSpLocks/>
          </p:cNvCxnSpPr>
          <p:nvPr/>
        </p:nvCxnSpPr>
        <p:spPr>
          <a:xfrm flipH="1" flipV="1">
            <a:off x="4401746" y="1715821"/>
            <a:ext cx="733190" cy="99261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3E4AF-1C47-485F-974B-806F74076B29}"/>
              </a:ext>
            </a:extLst>
          </p:cNvPr>
          <p:cNvSpPr txBox="1"/>
          <p:nvPr/>
        </p:nvSpPr>
        <p:spPr>
          <a:xfrm>
            <a:off x="8530137" y="2139184"/>
            <a:ext cx="2636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exceptions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C6B5EF-DA3B-4658-A928-D5D4B89937C1}"/>
              </a:ext>
            </a:extLst>
          </p:cNvPr>
          <p:cNvCxnSpPr>
            <a:cxnSpLocks/>
          </p:cNvCxnSpPr>
          <p:nvPr/>
        </p:nvCxnSpPr>
        <p:spPr>
          <a:xfrm flipH="1">
            <a:off x="7722361" y="2708438"/>
            <a:ext cx="938754" cy="334233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7651B2-7D54-4F66-811B-E99FA78A1F6B}"/>
              </a:ext>
            </a:extLst>
          </p:cNvPr>
          <p:cNvSpPr txBox="1"/>
          <p:nvPr/>
        </p:nvSpPr>
        <p:spPr>
          <a:xfrm>
            <a:off x="2539031" y="5036299"/>
            <a:ext cx="2738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no snowflakes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45C6E-6572-445B-8BF3-E244C2207E72}"/>
              </a:ext>
            </a:extLst>
          </p:cNvPr>
          <p:cNvCxnSpPr>
            <a:cxnSpLocks/>
          </p:cNvCxnSpPr>
          <p:nvPr/>
        </p:nvCxnSpPr>
        <p:spPr>
          <a:xfrm flipV="1">
            <a:off x="4568645" y="4295451"/>
            <a:ext cx="708610" cy="696441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65288E-182C-4BA3-85C2-85326E21CE04}"/>
              </a:ext>
            </a:extLst>
          </p:cNvPr>
          <p:cNvSpPr txBox="1"/>
          <p:nvPr/>
        </p:nvSpPr>
        <p:spPr>
          <a:xfrm>
            <a:off x="277230" y="2562546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monitoring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494AA-A0F8-45BE-B779-F8DF356C6F44}"/>
              </a:ext>
            </a:extLst>
          </p:cNvPr>
          <p:cNvCxnSpPr>
            <a:cxnSpLocks/>
          </p:cNvCxnSpPr>
          <p:nvPr/>
        </p:nvCxnSpPr>
        <p:spPr>
          <a:xfrm>
            <a:off x="3138411" y="2944515"/>
            <a:ext cx="1338996" cy="202806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08037-FFED-4368-8BAE-A8340E5BC2C9}"/>
              </a:ext>
            </a:extLst>
          </p:cNvPr>
          <p:cNvSpPr txBox="1"/>
          <p:nvPr/>
        </p:nvSpPr>
        <p:spPr>
          <a:xfrm>
            <a:off x="7359543" y="4620451"/>
            <a:ext cx="2738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testing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44637-5463-487E-A214-0823792EF4C1}"/>
              </a:ext>
            </a:extLst>
          </p:cNvPr>
          <p:cNvCxnSpPr>
            <a:cxnSpLocks/>
          </p:cNvCxnSpPr>
          <p:nvPr/>
        </p:nvCxnSpPr>
        <p:spPr>
          <a:xfrm flipH="1" flipV="1">
            <a:off x="7496156" y="3903274"/>
            <a:ext cx="997982" cy="554677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742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3731">
        <p15:prstTrans prst="drape"/>
      </p:transition>
    </mc:Choice>
    <mc:Fallback xmlns="">
      <p:transition spd="slow" advTm="63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29259 L -3.33333E-6 3.7037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3 0.30486 L -4.375E-6 2.59259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1525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96 0.08519 L 3.95833E-6 -3.703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-425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56 0.14468 L -2.29167E-6 3.7037E-7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78" y="-7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66 -0.32292 L -2.70833E-6 -1.48148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13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28 -0.21343 L 4.58333E-6 4.81481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1067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4" grpId="0"/>
      <p:bldP spid="24" grpId="1"/>
      <p:bldP spid="28" grpId="0"/>
      <p:bldP spid="28" grpId="1"/>
      <p:bldP spid="37" grpId="0"/>
      <p:bldP spid="37" grpId="1"/>
      <p:bldP spid="43" grpId="0"/>
      <p:bldP spid="43" grpId="1"/>
      <p:bldP spid="30" grpId="0"/>
      <p:bldP spid="3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18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BBB7-B9D0-4DC9-A7B5-C0B7957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3921">
            <a:off x="6206985" y="862620"/>
            <a:ext cx="5659027" cy="4628682"/>
          </a:xfrm>
        </p:spPr>
        <p:txBody>
          <a:bodyPr>
            <a:noAutofit/>
          </a:bodyPr>
          <a:lstStyle/>
          <a:p>
            <a:pPr algn="ctr"/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TO</a:t>
            </a:r>
            <a:b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96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MEASURE</a:t>
            </a:r>
            <a:r>
              <a:rPr lang="en-US" sz="199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  <a:endParaRPr lang="en-US" sz="96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2CB8-672C-4F35-9E2F-76E7A7290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640" y="37877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7F29-6E18-42E5-A898-15C34BD19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9640" y="1704341"/>
            <a:ext cx="4313238" cy="4699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Docker swarm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1837655-B0A9-4FFC-BF38-92ABF5F87463}"/>
              </a:ext>
            </a:extLst>
          </p:cNvPr>
          <p:cNvSpPr/>
          <p:nvPr/>
        </p:nvSpPr>
        <p:spPr>
          <a:xfrm>
            <a:off x="5445760" y="1689101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369338-4A86-4D88-A981-4F285D3170C3}"/>
              </a:ext>
            </a:extLst>
          </p:cNvPr>
          <p:cNvSpPr txBox="1">
            <a:spLocks/>
          </p:cNvSpPr>
          <p:nvPr/>
        </p:nvSpPr>
        <p:spPr>
          <a:xfrm>
            <a:off x="6684962" y="1704341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Kubernetes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BF2BCC6-871F-4BDB-90FC-D222D9E7E4C4}"/>
              </a:ext>
            </a:extLst>
          </p:cNvPr>
          <p:cNvSpPr txBox="1">
            <a:spLocks/>
          </p:cNvSpPr>
          <p:nvPr/>
        </p:nvSpPr>
        <p:spPr>
          <a:xfrm>
            <a:off x="929958" y="2792328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MongoDB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A6C34B28-2F29-4F39-ACF9-F901873EF519}"/>
              </a:ext>
            </a:extLst>
          </p:cNvPr>
          <p:cNvSpPr/>
          <p:nvPr/>
        </p:nvSpPr>
        <p:spPr>
          <a:xfrm>
            <a:off x="5445760" y="2777088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4A5C4D-A9BB-4CDF-ADBA-137DBB5FF287}"/>
              </a:ext>
            </a:extLst>
          </p:cNvPr>
          <p:cNvSpPr txBox="1">
            <a:spLocks/>
          </p:cNvSpPr>
          <p:nvPr/>
        </p:nvSpPr>
        <p:spPr>
          <a:xfrm>
            <a:off x="6684962" y="279296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MySQL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8E1393D-A4E8-4C03-AD58-24F2D8F409C6}"/>
              </a:ext>
            </a:extLst>
          </p:cNvPr>
          <p:cNvSpPr txBox="1">
            <a:spLocks/>
          </p:cNvSpPr>
          <p:nvPr/>
        </p:nvSpPr>
        <p:spPr>
          <a:xfrm>
            <a:off x="929640" y="4969572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implement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A3F19B20-0097-4449-8222-6D256AB86ED5}"/>
              </a:ext>
            </a:extLst>
          </p:cNvPr>
          <p:cNvSpPr/>
          <p:nvPr/>
        </p:nvSpPr>
        <p:spPr>
          <a:xfrm>
            <a:off x="5445442" y="4954332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AA011E-25F2-4D86-A7B2-B07306DCD0DB}"/>
              </a:ext>
            </a:extLst>
          </p:cNvPr>
          <p:cNvSpPr txBox="1">
            <a:spLocks/>
          </p:cNvSpPr>
          <p:nvPr/>
        </p:nvSpPr>
        <p:spPr>
          <a:xfrm>
            <a:off x="6684644" y="4970203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reuse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C02096-1E67-4273-B2F0-ABB63F2B7E87}"/>
              </a:ext>
            </a:extLst>
          </p:cNvPr>
          <p:cNvSpPr txBox="1">
            <a:spLocks/>
          </p:cNvSpPr>
          <p:nvPr/>
        </p:nvSpPr>
        <p:spPr>
          <a:xfrm>
            <a:off x="929640" y="3880950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Maven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4992E1E4-D8B3-486F-BE8B-B05C908598F3}"/>
              </a:ext>
            </a:extLst>
          </p:cNvPr>
          <p:cNvSpPr/>
          <p:nvPr/>
        </p:nvSpPr>
        <p:spPr>
          <a:xfrm>
            <a:off x="5445442" y="3865710"/>
            <a:ext cx="1036320" cy="457200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63D8708-DC37-48E1-9CBD-8A03E0A07C97}"/>
              </a:ext>
            </a:extLst>
          </p:cNvPr>
          <p:cNvSpPr txBox="1">
            <a:spLocks/>
          </p:cNvSpPr>
          <p:nvPr/>
        </p:nvSpPr>
        <p:spPr>
          <a:xfrm>
            <a:off x="6684644" y="3881585"/>
            <a:ext cx="4312920" cy="470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Gradle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2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5"/>
    </mc:Choice>
    <mc:Fallback xmlns="">
      <p:transition spd="slow" advTm="3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6" grpId="0"/>
      <p:bldP spid="17" grpId="0" animBg="1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B7C1-2C5A-4EF6-86C7-1DFABDA0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3102-D053-4C4D-BAA1-C5FC8762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46" y="1480928"/>
            <a:ext cx="8537962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10BFB-C29C-4929-8426-C4A21A32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4" r="8004"/>
          <a:stretch/>
        </p:blipFill>
        <p:spPr>
          <a:xfrm>
            <a:off x="1801658" y="1481025"/>
            <a:ext cx="8757751" cy="4814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0FAC0-081A-4E22-A055-803695BC26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589"/>
          <a:stretch/>
        </p:blipFill>
        <p:spPr>
          <a:xfrm>
            <a:off x="2496659" y="1476785"/>
            <a:ext cx="8757751" cy="4810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1"/>
    </mc:Choice>
    <mc:Fallback xmlns="">
      <p:transition spd="slow" advTm="3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D45D-2136-41B8-895D-F3C6C27E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Constraints &amp; Feature Richness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DB2F-C8D7-40DF-959F-DE6CCDE7F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43" y="1575134"/>
            <a:ext cx="7068710" cy="4705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41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7"/>
    </mc:Choice>
    <mc:Fallback xmlns="">
      <p:transition spd="slow" advTm="2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9DD-FF2C-4CDB-A297-6AC569B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Simplicity &amp; API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E2567-4782-46C9-A074-450D16CA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1581302"/>
            <a:ext cx="7422801" cy="478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4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"/>
    </mc:Choice>
    <mc:Fallback xmlns="">
      <p:transition spd="slow" advTm="9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FA1D-FC05-4A12-9731-9EB6710B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D538B-678B-40E3-B7D8-546DC593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32" y="1565496"/>
            <a:ext cx="8711860" cy="467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4C59-50B7-4AC6-9E41-190BCBB4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02" y="1559416"/>
            <a:ext cx="8711860" cy="467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4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"/>
    </mc:Choice>
    <mc:Fallback xmlns="">
      <p:transition spd="slow" advTm="2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97" y="1555557"/>
            <a:ext cx="6301605" cy="4582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2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4"/>
    </mc:Choice>
    <mc:Fallback xmlns="">
      <p:transition spd="slow" advTm="1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F73-3CA8-42F3-BD06-A3A2869C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CBF23-E938-4F42-8BB3-35862DE38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30" y="1564640"/>
            <a:ext cx="8382340" cy="470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2742311"/>
            <a:chOff x="270077" y="1131046"/>
            <a:chExt cx="9732311" cy="48563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4"/>
              <a:ext cx="263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7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7"/>
              <a:ext cx="273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550192"/>
            <a:chOff x="2441862" y="744276"/>
            <a:chExt cx="7723142" cy="50943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chemeClr val="bg1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41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7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808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655901"/>
              <a:chOff x="2165040" y="-2178827"/>
              <a:chExt cx="10027802" cy="778064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/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5" cy="76388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8" y="1985281"/>
                <a:ext cx="26369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30" y="5201709"/>
                <a:ext cx="2738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no 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609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1124">
        <p15:prstTrans prst="peelOff"/>
      </p:transition>
    </mc:Choice>
    <mc:Fallback xmlns="">
      <p:transition spd="slow" advTm="2112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EC09A20-9469-4266-A6C0-C557025C35DA}"/>
              </a:ext>
            </a:extLst>
          </p:cNvPr>
          <p:cNvGrpSpPr/>
          <p:nvPr/>
        </p:nvGrpSpPr>
        <p:grpSpPr>
          <a:xfrm>
            <a:off x="-71765" y="217315"/>
            <a:ext cx="6100577" cy="3023671"/>
            <a:chOff x="270077" y="1131046"/>
            <a:chExt cx="9732311" cy="53546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7AFF5C-09CD-479F-A7ED-ACDEF62AF8A9}"/>
                </a:ext>
              </a:extLst>
            </p:cNvPr>
            <p:cNvSpPr txBox="1"/>
            <p:nvPr/>
          </p:nvSpPr>
          <p:spPr>
            <a:xfrm>
              <a:off x="4728478" y="3117223"/>
              <a:ext cx="2636955" cy="92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Design</a:t>
              </a:r>
            </a:p>
          </p:txBody>
        </p:sp>
        <p:sp>
          <p:nvSpPr>
            <p:cNvPr id="3" name="Oval 8">
              <a:extLst>
                <a:ext uri="{FF2B5EF4-FFF2-40B4-BE49-F238E27FC236}">
                  <a16:creationId xmlns:a16="http://schemas.microsoft.com/office/drawing/2014/main" id="{F5D4A514-5F39-4293-AC8C-6F0CCCCF1ECF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5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F9EF00-27DA-468E-883C-CFEC25E3D453}"/>
                </a:ext>
              </a:extLst>
            </p:cNvPr>
            <p:cNvSpPr txBox="1"/>
            <p:nvPr/>
          </p:nvSpPr>
          <p:spPr>
            <a:xfrm>
              <a:off x="6302568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maturity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3A4731-9AC0-476D-9373-FAEC1EF3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11D6C7-1053-4A12-95F6-AF0A6D6BA56A}"/>
                </a:ext>
              </a:extLst>
            </p:cNvPr>
            <p:cNvSpPr txBox="1"/>
            <p:nvPr/>
          </p:nvSpPr>
          <p:spPr>
            <a:xfrm>
              <a:off x="2907367" y="1131046"/>
              <a:ext cx="2636955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API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F2175F-3CD4-42EF-8FB1-616B2F36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260A84-18B5-4406-8C57-81D9302BC798}"/>
                </a:ext>
              </a:extLst>
            </p:cNvPr>
            <p:cNvSpPr txBox="1"/>
            <p:nvPr/>
          </p:nvSpPr>
          <p:spPr>
            <a:xfrm>
              <a:off x="7365433" y="5294376"/>
              <a:ext cx="2636955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feature</a:t>
              </a:r>
            </a:p>
            <a:p>
              <a:pPr algn="ctr"/>
              <a:r>
                <a:rPr lang="en-US" dirty="0">
                  <a:solidFill>
                    <a:schemeClr val="bg1">
                      <a:alpha val="14000"/>
                    </a:schemeClr>
                  </a:solidFill>
                  <a:latin typeface="Kristen ITC" panose="03050502040202030202" pitchFamily="66" charset="0"/>
                </a:rPr>
                <a:t>richness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14C93F-AAD6-4ED1-9FF1-510386202F37}"/>
                </a:ext>
              </a:extLst>
            </p:cNvPr>
            <p:cNvSpPr txBox="1"/>
            <p:nvPr/>
          </p:nvSpPr>
          <p:spPr>
            <a:xfrm>
              <a:off x="4073542" y="5341099"/>
              <a:ext cx="2738223" cy="11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interfacing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(replaceable)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C8427B-DBFF-44E1-9BDB-8800B8630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320" y="4348482"/>
              <a:ext cx="188660" cy="93958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8F3EBB-C1ED-4CD4-A1EB-88918DCAE344}"/>
                </a:ext>
              </a:extLst>
            </p:cNvPr>
            <p:cNvSpPr txBox="1"/>
            <p:nvPr/>
          </p:nvSpPr>
          <p:spPr>
            <a:xfrm>
              <a:off x="270077" y="3653248"/>
              <a:ext cx="2738223" cy="6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66"/>
                  </a:solidFill>
                  <a:latin typeface="Kristen ITC" panose="03050502040202030202" pitchFamily="66" charset="0"/>
                </a:rPr>
                <a:t>simplicity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607993-541E-4003-B7EF-CF519A1E0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3303" y="3653247"/>
              <a:ext cx="1370239" cy="233418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262E97-553F-4A1E-A790-970855B4CDB8}"/>
              </a:ext>
            </a:extLst>
          </p:cNvPr>
          <p:cNvGrpSpPr/>
          <p:nvPr/>
        </p:nvGrpSpPr>
        <p:grpSpPr>
          <a:xfrm>
            <a:off x="7035828" y="583931"/>
            <a:ext cx="4745738" cy="2791797"/>
            <a:chOff x="2441862" y="744276"/>
            <a:chExt cx="7723142" cy="557693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1568F3-E920-47D4-B222-EC2827576864}"/>
                </a:ext>
              </a:extLst>
            </p:cNvPr>
            <p:cNvSpPr txBox="1"/>
            <p:nvPr/>
          </p:nvSpPr>
          <p:spPr>
            <a:xfrm>
              <a:off x="4728476" y="2848902"/>
              <a:ext cx="2636954" cy="1352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Learning</a:t>
              </a:r>
              <a:endParaRPr lang="en-US" dirty="0">
                <a:solidFill>
                  <a:srgbClr val="FFFF99"/>
                </a:solidFill>
                <a:latin typeface="Kristen ITC" panose="03050502040202030202" pitchFamily="66" charset="0"/>
              </a:endParaRPr>
            </a:p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Curve</a:t>
              </a:r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11CE3718-3E47-4DAC-B5DE-5A3048D4F8E2}"/>
                </a:ext>
              </a:extLst>
            </p:cNvPr>
            <p:cNvSpPr/>
            <p:nvPr/>
          </p:nvSpPr>
          <p:spPr>
            <a:xfrm rot="21285438">
              <a:off x="4093563" y="2512196"/>
              <a:ext cx="3859553" cy="173001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rgbClr val="FFFF99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4DB3E3-E1C5-44CD-9775-E631CDF69E4D}"/>
                </a:ext>
              </a:extLst>
            </p:cNvPr>
            <p:cNvSpPr txBox="1"/>
            <p:nvPr/>
          </p:nvSpPr>
          <p:spPr>
            <a:xfrm>
              <a:off x="7528050" y="744276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quality</a:t>
              </a:r>
            </a:p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docs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63D25F-9AF1-45B0-9046-9E0C8235D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4165" y="1821494"/>
              <a:ext cx="1060849" cy="7155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E9DE9D-4A08-45C6-A9F5-5C258C9209B6}"/>
                </a:ext>
              </a:extLst>
            </p:cNvPr>
            <p:cNvSpPr txBox="1"/>
            <p:nvPr/>
          </p:nvSpPr>
          <p:spPr>
            <a:xfrm>
              <a:off x="2907366" y="1131046"/>
              <a:ext cx="2636954" cy="73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usability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97A029-B6EF-4935-B918-173D1480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1746" y="1715821"/>
              <a:ext cx="733190" cy="992617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AA652E-08BA-4DDA-8977-31EC14F74EB4}"/>
                </a:ext>
              </a:extLst>
            </p:cNvPr>
            <p:cNvSpPr txBox="1"/>
            <p:nvPr/>
          </p:nvSpPr>
          <p:spPr>
            <a:xfrm>
              <a:off x="2441862" y="5030093"/>
              <a:ext cx="2636954" cy="129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FF99"/>
                  </a:solidFill>
                  <a:latin typeface="Kristen ITC" panose="03050502040202030202" pitchFamily="66" charset="0"/>
                </a:rPr>
                <a:t>fast feedback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55FB42-D7AD-40BD-9CB3-AFF15950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28" y="4538911"/>
              <a:ext cx="581748" cy="546999"/>
            </a:xfrm>
            <a:prstGeom prst="line">
              <a:avLst/>
            </a:prstGeom>
            <a:ln w="53975" cap="rnd">
              <a:solidFill>
                <a:srgbClr val="FF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8C4EB6-2014-4BDA-B9C6-AAD88C0A2A3B}"/>
              </a:ext>
            </a:extLst>
          </p:cNvPr>
          <p:cNvSpPr txBox="1"/>
          <p:nvPr/>
        </p:nvSpPr>
        <p:spPr>
          <a:xfrm>
            <a:off x="10000225" y="2928104"/>
            <a:ext cx="162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15000"/>
                  </a:schemeClr>
                </a:solidFill>
                <a:latin typeface="Kristen ITC" panose="03050502040202030202" pitchFamily="66" charset="0"/>
              </a:rPr>
              <a:t>team expertise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2CC143-5B7C-4580-B2C3-4F6FD6E07C78}"/>
              </a:ext>
            </a:extLst>
          </p:cNvPr>
          <p:cNvCxnSpPr>
            <a:cxnSpLocks/>
          </p:cNvCxnSpPr>
          <p:nvPr/>
        </p:nvCxnSpPr>
        <p:spPr>
          <a:xfrm flipH="1" flipV="1">
            <a:off x="9784947" y="2384924"/>
            <a:ext cx="653382" cy="543180"/>
          </a:xfrm>
          <a:prstGeom prst="line">
            <a:avLst/>
          </a:prstGeom>
          <a:ln w="53975" cap="rnd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9A360A-FF29-41FF-8F55-D654A0F09C0B}"/>
              </a:ext>
            </a:extLst>
          </p:cNvPr>
          <p:cNvGrpSpPr/>
          <p:nvPr/>
        </p:nvGrpSpPr>
        <p:grpSpPr>
          <a:xfrm>
            <a:off x="4729122" y="1257433"/>
            <a:ext cx="7229169" cy="5016743"/>
            <a:chOff x="3328036" y="1329953"/>
            <a:chExt cx="7229169" cy="50167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1A264B-8247-41FF-990A-AD2B13DBD643}"/>
                </a:ext>
              </a:extLst>
            </p:cNvPr>
            <p:cNvGrpSpPr/>
            <p:nvPr/>
          </p:nvGrpSpPr>
          <p:grpSpPr>
            <a:xfrm>
              <a:off x="3328036" y="1329953"/>
              <a:ext cx="7229169" cy="4816587"/>
              <a:chOff x="2165040" y="-2178827"/>
              <a:chExt cx="10027802" cy="804917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D82ECE-A045-4F8C-8596-184997310F43}"/>
                  </a:ext>
                </a:extLst>
              </p:cNvPr>
              <p:cNvSpPr txBox="1"/>
              <p:nvPr/>
            </p:nvSpPr>
            <p:spPr>
              <a:xfrm>
                <a:off x="4728477" y="3117223"/>
                <a:ext cx="2636953" cy="7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>
                        <a:alpha val="20000"/>
                      </a:schemeClr>
                    </a:solidFill>
                    <a:latin typeface="Kristen ITC" panose="03050502040202030202" pitchFamily="66" charset="0"/>
                  </a:rPr>
                  <a:t>Runtime</a:t>
                </a:r>
                <a:endParaRPr lang="en-US" sz="2000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endParaRPr>
              </a:p>
            </p:txBody>
          </p:sp>
          <p:sp>
            <p:nvSpPr>
              <p:cNvPr id="43" name="Oval 8">
                <a:extLst>
                  <a:ext uri="{FF2B5EF4-FFF2-40B4-BE49-F238E27FC236}">
                    <a16:creationId xmlns:a16="http://schemas.microsoft.com/office/drawing/2014/main" id="{DFB1B03D-43EC-4495-9972-4C2F611E2D04}"/>
                  </a:ext>
                </a:extLst>
              </p:cNvPr>
              <p:cNvSpPr/>
              <p:nvPr/>
            </p:nvSpPr>
            <p:spPr>
              <a:xfrm rot="21285438">
                <a:off x="4461322" y="2704403"/>
                <a:ext cx="3171265" cy="1449192"/>
              </a:xfrm>
              <a:custGeom>
                <a:avLst/>
                <a:gdLst>
                  <a:gd name="connsiteX0" fmla="*/ 0 w 2810458"/>
                  <a:gd name="connsiteY0" fmla="*/ 776533 h 1553066"/>
                  <a:gd name="connsiteX1" fmla="*/ 1405229 w 2810458"/>
                  <a:gd name="connsiteY1" fmla="*/ 0 h 1553066"/>
                  <a:gd name="connsiteX2" fmla="*/ 2810458 w 2810458"/>
                  <a:gd name="connsiteY2" fmla="*/ 776533 h 1553066"/>
                  <a:gd name="connsiteX3" fmla="*/ 1405229 w 2810458"/>
                  <a:gd name="connsiteY3" fmla="*/ 1553066 h 1553066"/>
                  <a:gd name="connsiteX4" fmla="*/ 0 w 2810458"/>
                  <a:gd name="connsiteY4" fmla="*/ 776533 h 1553066"/>
                  <a:gd name="connsiteX0" fmla="*/ 1405229 w 2810458"/>
                  <a:gd name="connsiteY0" fmla="*/ 0 h 1553066"/>
                  <a:gd name="connsiteX1" fmla="*/ 2810458 w 2810458"/>
                  <a:gd name="connsiteY1" fmla="*/ 776533 h 1553066"/>
                  <a:gd name="connsiteX2" fmla="*/ 1405229 w 2810458"/>
                  <a:gd name="connsiteY2" fmla="*/ 1553066 h 1553066"/>
                  <a:gd name="connsiteX3" fmla="*/ 0 w 2810458"/>
                  <a:gd name="connsiteY3" fmla="*/ 776533 h 1553066"/>
                  <a:gd name="connsiteX4" fmla="*/ 1496669 w 2810458"/>
                  <a:gd name="connsiteY4" fmla="*/ 91440 h 1553066"/>
                  <a:gd name="connsiteX0" fmla="*/ 1405950 w 2811179"/>
                  <a:gd name="connsiteY0" fmla="*/ 0 h 1553066"/>
                  <a:gd name="connsiteX1" fmla="*/ 2811179 w 2811179"/>
                  <a:gd name="connsiteY1" fmla="*/ 776533 h 1553066"/>
                  <a:gd name="connsiteX2" fmla="*/ 1405950 w 2811179"/>
                  <a:gd name="connsiteY2" fmla="*/ 1553066 h 1553066"/>
                  <a:gd name="connsiteX3" fmla="*/ 721 w 2811179"/>
                  <a:gd name="connsiteY3" fmla="*/ 776533 h 1553066"/>
                  <a:gd name="connsiteX4" fmla="*/ 1280573 w 2811179"/>
                  <a:gd name="connsiteY4" fmla="*/ 157428 h 1553066"/>
                  <a:gd name="connsiteX0" fmla="*/ 1707321 w 3112550"/>
                  <a:gd name="connsiteY0" fmla="*/ 0 h 1553375"/>
                  <a:gd name="connsiteX1" fmla="*/ 3112550 w 3112550"/>
                  <a:gd name="connsiteY1" fmla="*/ 776533 h 1553375"/>
                  <a:gd name="connsiteX2" fmla="*/ 1707321 w 3112550"/>
                  <a:gd name="connsiteY2" fmla="*/ 1553066 h 1553375"/>
                  <a:gd name="connsiteX3" fmla="*/ 434 w 3112550"/>
                  <a:gd name="connsiteY3" fmla="*/ 861374 h 1553375"/>
                  <a:gd name="connsiteX4" fmla="*/ 1581944 w 3112550"/>
                  <a:gd name="connsiteY4" fmla="*/ 157428 h 1553375"/>
                  <a:gd name="connsiteX0" fmla="*/ 1707022 w 3112251"/>
                  <a:gd name="connsiteY0" fmla="*/ 0 h 1685293"/>
                  <a:gd name="connsiteX1" fmla="*/ 3112251 w 3112251"/>
                  <a:gd name="connsiteY1" fmla="*/ 776533 h 1685293"/>
                  <a:gd name="connsiteX2" fmla="*/ 1650461 w 3112251"/>
                  <a:gd name="connsiteY2" fmla="*/ 1685041 h 1685293"/>
                  <a:gd name="connsiteX3" fmla="*/ 135 w 3112251"/>
                  <a:gd name="connsiteY3" fmla="*/ 861374 h 1685293"/>
                  <a:gd name="connsiteX4" fmla="*/ 1581645 w 3112251"/>
                  <a:gd name="connsiteY4" fmla="*/ 157428 h 1685293"/>
                  <a:gd name="connsiteX0" fmla="*/ 1527956 w 2933185"/>
                  <a:gd name="connsiteY0" fmla="*/ 0 h 1686997"/>
                  <a:gd name="connsiteX1" fmla="*/ 2933185 w 2933185"/>
                  <a:gd name="connsiteY1" fmla="*/ 776533 h 1686997"/>
                  <a:gd name="connsiteX2" fmla="*/ 1471395 w 2933185"/>
                  <a:gd name="connsiteY2" fmla="*/ 1685041 h 1686997"/>
                  <a:gd name="connsiteX3" fmla="*/ 178 w 2933185"/>
                  <a:gd name="connsiteY3" fmla="*/ 993349 h 1686997"/>
                  <a:gd name="connsiteX4" fmla="*/ 1402579 w 2933185"/>
                  <a:gd name="connsiteY4" fmla="*/ 157428 h 1686997"/>
                  <a:gd name="connsiteX0" fmla="*/ 1406931 w 2812160"/>
                  <a:gd name="connsiteY0" fmla="*/ 0 h 1685503"/>
                  <a:gd name="connsiteX1" fmla="*/ 2812160 w 2812160"/>
                  <a:gd name="connsiteY1" fmla="*/ 776533 h 1685503"/>
                  <a:gd name="connsiteX2" fmla="*/ 1350370 w 2812160"/>
                  <a:gd name="connsiteY2" fmla="*/ 1685041 h 1685503"/>
                  <a:gd name="connsiteX3" fmla="*/ 226 w 2812160"/>
                  <a:gd name="connsiteY3" fmla="*/ 889416 h 1685503"/>
                  <a:gd name="connsiteX4" fmla="*/ 1281554 w 2812160"/>
                  <a:gd name="connsiteY4" fmla="*/ 157428 h 1685503"/>
                  <a:gd name="connsiteX0" fmla="*/ 1406795 w 2812024"/>
                  <a:gd name="connsiteY0" fmla="*/ 0 h 1685663"/>
                  <a:gd name="connsiteX1" fmla="*/ 2812024 w 2812024"/>
                  <a:gd name="connsiteY1" fmla="*/ 776533 h 1685663"/>
                  <a:gd name="connsiteX2" fmla="*/ 1350234 w 2812024"/>
                  <a:gd name="connsiteY2" fmla="*/ 1685041 h 1685663"/>
                  <a:gd name="connsiteX3" fmla="*/ 90 w 2812024"/>
                  <a:gd name="connsiteY3" fmla="*/ 889416 h 1685663"/>
                  <a:gd name="connsiteX4" fmla="*/ 1281418 w 2812024"/>
                  <a:gd name="connsiteY4" fmla="*/ 157428 h 1685663"/>
                  <a:gd name="connsiteX0" fmla="*/ 1406791 w 2812020"/>
                  <a:gd name="connsiteY0" fmla="*/ 0 h 1685395"/>
                  <a:gd name="connsiteX1" fmla="*/ 2812020 w 2812020"/>
                  <a:gd name="connsiteY1" fmla="*/ 776533 h 1685395"/>
                  <a:gd name="connsiteX2" fmla="*/ 1350230 w 2812020"/>
                  <a:gd name="connsiteY2" fmla="*/ 1685041 h 1685395"/>
                  <a:gd name="connsiteX3" fmla="*/ 86 w 2812020"/>
                  <a:gd name="connsiteY3" fmla="*/ 889416 h 1685395"/>
                  <a:gd name="connsiteX4" fmla="*/ 1281414 w 2812020"/>
                  <a:gd name="connsiteY4" fmla="*/ 157428 h 1685395"/>
                  <a:gd name="connsiteX0" fmla="*/ 1406978 w 2812207"/>
                  <a:gd name="connsiteY0" fmla="*/ 0 h 1508534"/>
                  <a:gd name="connsiteX1" fmla="*/ 2812207 w 2812207"/>
                  <a:gd name="connsiteY1" fmla="*/ 776533 h 1508534"/>
                  <a:gd name="connsiteX2" fmla="*/ 1357541 w 2812207"/>
                  <a:gd name="connsiteY2" fmla="*/ 1508181 h 1508534"/>
                  <a:gd name="connsiteX3" fmla="*/ 273 w 2812207"/>
                  <a:gd name="connsiteY3" fmla="*/ 889416 h 1508534"/>
                  <a:gd name="connsiteX4" fmla="*/ 1281601 w 2812207"/>
                  <a:gd name="connsiteY4" fmla="*/ 157428 h 1508534"/>
                  <a:gd name="connsiteX0" fmla="*/ 1406978 w 2812207"/>
                  <a:gd name="connsiteY0" fmla="*/ 0 h 1509510"/>
                  <a:gd name="connsiteX1" fmla="*/ 2812207 w 2812207"/>
                  <a:gd name="connsiteY1" fmla="*/ 776533 h 1509510"/>
                  <a:gd name="connsiteX2" fmla="*/ 1357541 w 2812207"/>
                  <a:gd name="connsiteY2" fmla="*/ 1508181 h 1509510"/>
                  <a:gd name="connsiteX3" fmla="*/ 273 w 2812207"/>
                  <a:gd name="connsiteY3" fmla="*/ 889416 h 1509510"/>
                  <a:gd name="connsiteX4" fmla="*/ 1281601 w 2812207"/>
                  <a:gd name="connsiteY4" fmla="*/ 157428 h 1509510"/>
                  <a:gd name="connsiteX0" fmla="*/ 1409744 w 2814973"/>
                  <a:gd name="connsiteY0" fmla="*/ 0 h 1509980"/>
                  <a:gd name="connsiteX1" fmla="*/ 2814973 w 2814973"/>
                  <a:gd name="connsiteY1" fmla="*/ 776533 h 1509980"/>
                  <a:gd name="connsiteX2" fmla="*/ 1360307 w 2814973"/>
                  <a:gd name="connsiteY2" fmla="*/ 1508181 h 1509980"/>
                  <a:gd name="connsiteX3" fmla="*/ 3039 w 2814973"/>
                  <a:gd name="connsiteY3" fmla="*/ 889416 h 1509980"/>
                  <a:gd name="connsiteX4" fmla="*/ 1284367 w 2814973"/>
                  <a:gd name="connsiteY4" fmla="*/ 157428 h 1509980"/>
                  <a:gd name="connsiteX0" fmla="*/ 1150776 w 2814973"/>
                  <a:gd name="connsiteY0" fmla="*/ 0 h 1596638"/>
                  <a:gd name="connsiteX1" fmla="*/ 2814973 w 2814973"/>
                  <a:gd name="connsiteY1" fmla="*/ 863191 h 1596638"/>
                  <a:gd name="connsiteX2" fmla="*/ 1360307 w 2814973"/>
                  <a:gd name="connsiteY2" fmla="*/ 1594839 h 1596638"/>
                  <a:gd name="connsiteX3" fmla="*/ 3039 w 2814973"/>
                  <a:gd name="connsiteY3" fmla="*/ 976074 h 1596638"/>
                  <a:gd name="connsiteX4" fmla="*/ 1284367 w 2814973"/>
                  <a:gd name="connsiteY4" fmla="*/ 244086 h 15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4973" h="1596638">
                    <a:moveTo>
                      <a:pt x="1150776" y="0"/>
                    </a:moveTo>
                    <a:cubicBezTo>
                      <a:pt x="1926863" y="0"/>
                      <a:pt x="2814973" y="434324"/>
                      <a:pt x="2814973" y="863191"/>
                    </a:cubicBezTo>
                    <a:cubicBezTo>
                      <a:pt x="2814973" y="1292058"/>
                      <a:pt x="2294310" y="1566825"/>
                      <a:pt x="1360307" y="1594839"/>
                    </a:cubicBezTo>
                    <a:cubicBezTo>
                      <a:pt x="426304" y="1622853"/>
                      <a:pt x="48173" y="1319671"/>
                      <a:pt x="3039" y="976074"/>
                    </a:cubicBezTo>
                    <a:cubicBezTo>
                      <a:pt x="-42095" y="632477"/>
                      <a:pt x="416840" y="152646"/>
                      <a:pt x="1284367" y="244086"/>
                    </a:cubicBezTo>
                  </a:path>
                </a:pathLst>
              </a:custGeom>
              <a:noFill/>
              <a:ln w="69850" cap="rnd">
                <a:gradFill flip="none" rotWithShape="1">
                  <a:gsLst>
                    <a:gs pos="0">
                      <a:schemeClr val="bg1">
                        <a:lumMod val="98000"/>
                        <a:alpha val="15000"/>
                      </a:schemeClr>
                    </a:gs>
                    <a:gs pos="100000">
                      <a:schemeClr val="bg1">
                        <a:lumMod val="50000"/>
                        <a:alpha val="5000"/>
                      </a:schemeClr>
                    </a:gs>
                  </a:gsLst>
                  <a:lin ang="2700000" scaled="1"/>
                  <a:tileRect/>
                </a:gra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934612 w 2286205"/>
                          <a:gd name="connsiteY0" fmla="*/ 0 h 867190"/>
                          <a:gd name="connsiteX1" fmla="*/ 2286205 w 2286205"/>
                          <a:gd name="connsiteY1" fmla="*/ 468829 h 867190"/>
                          <a:gd name="connsiteX2" fmla="*/ 1104785 w 2286205"/>
                          <a:gd name="connsiteY2" fmla="*/ 866212 h 867190"/>
                          <a:gd name="connsiteX3" fmla="*/ 2468 w 2286205"/>
                          <a:gd name="connsiteY3" fmla="*/ 530139 h 867190"/>
                          <a:gd name="connsiteX4" fmla="*/ 1043109 w 2286205"/>
                          <a:gd name="connsiteY4" fmla="*/ 132571 h 867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286205" h="867190" extrusionOk="0">
                            <a:moveTo>
                              <a:pt x="934612" y="0"/>
                            </a:moveTo>
                            <a:cubicBezTo>
                              <a:pt x="1514273" y="-31239"/>
                              <a:pt x="2245019" y="251354"/>
                              <a:pt x="2286205" y="468829"/>
                            </a:cubicBezTo>
                            <a:cubicBezTo>
                              <a:pt x="2300761" y="704825"/>
                              <a:pt x="1832590" y="851975"/>
                              <a:pt x="1104785" y="866212"/>
                            </a:cubicBezTo>
                            <a:cubicBezTo>
                              <a:pt x="335801" y="891609"/>
                              <a:pt x="38013" y="722902"/>
                              <a:pt x="2468" y="530139"/>
                            </a:cubicBezTo>
                            <a:cubicBezTo>
                              <a:pt x="-77864" y="319624"/>
                              <a:pt x="457770" y="139876"/>
                              <a:pt x="1043109" y="132571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E8F5642-37CA-4D0F-8C1B-377831A0B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75162" y="1153145"/>
                <a:ext cx="1336380" cy="1367805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7F49C7-9751-4DF3-A525-67E6A9BC16F3}"/>
                  </a:ext>
                </a:extLst>
              </p:cNvPr>
              <p:cNvSpPr txBox="1"/>
              <p:nvPr/>
            </p:nvSpPr>
            <p:spPr>
              <a:xfrm>
                <a:off x="9555889" y="3327394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no SPOF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7FAA3EA-203B-4AAF-BDF2-3A3ACDD66FE1}"/>
                  </a:ext>
                </a:extLst>
              </p:cNvPr>
              <p:cNvCxnSpPr>
                <a:cxnSpLocks/>
                <a:stCxn id="46" idx="1"/>
              </p:cNvCxnSpPr>
              <p:nvPr/>
            </p:nvCxnSpPr>
            <p:spPr>
              <a:xfrm flipH="1" flipV="1">
                <a:off x="7996393" y="3451061"/>
                <a:ext cx="1559496" cy="21065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76622-A277-4B0F-8B40-FA9111BCD4D3}"/>
                  </a:ext>
                </a:extLst>
              </p:cNvPr>
              <p:cNvSpPr txBox="1"/>
              <p:nvPr/>
            </p:nvSpPr>
            <p:spPr>
              <a:xfrm>
                <a:off x="8593687" y="1985281"/>
                <a:ext cx="2636953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stability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4499783-063C-4E95-B48B-62E94E89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22653" y="2487172"/>
                <a:ext cx="938754" cy="334232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77E1A1E-B68E-4ABA-9FFC-73AD36F05AB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 flipH="1">
                <a:off x="5364743" y="4473070"/>
                <a:ext cx="162033" cy="106312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AD86FA-5A9B-4A38-B1CC-D5E16F187DA8}"/>
                  </a:ext>
                </a:extLst>
              </p:cNvPr>
              <p:cNvSpPr txBox="1"/>
              <p:nvPr/>
            </p:nvSpPr>
            <p:spPr>
              <a:xfrm>
                <a:off x="8292029" y="5201709"/>
                <a:ext cx="2738224" cy="66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performance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D2FBB41-A574-4456-9249-BB839D9F4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280" y="4295609"/>
                <a:ext cx="1081750" cy="907907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1CAC06-CE1C-4F26-893D-FC830621D6A3}"/>
                  </a:ext>
                </a:extLst>
              </p:cNvPr>
              <p:cNvSpPr txBox="1"/>
              <p:nvPr/>
            </p:nvSpPr>
            <p:spPr>
              <a:xfrm>
                <a:off x="2968348" y="-2178827"/>
                <a:ext cx="2636955" cy="118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alpha val="15000"/>
                      </a:schemeClr>
                    </a:solidFill>
                    <a:latin typeface="Kristen ITC" panose="03050502040202030202" pitchFamily="66" charset="0"/>
                  </a:rPr>
                  <a:t>technical constraints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10DEFD0-4957-4E26-A1C7-B17AB876C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040" y="-1748519"/>
                <a:ext cx="1032827" cy="87329"/>
              </a:xfrm>
              <a:prstGeom prst="line">
                <a:avLst/>
              </a:prstGeom>
              <a:ln w="53975" cap="rnd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A858D4-B98F-474E-BD60-650EF21F7AB8}"/>
                </a:ext>
              </a:extLst>
            </p:cNvPr>
            <p:cNvSpPr txBox="1"/>
            <p:nvPr/>
          </p:nvSpPr>
          <p:spPr>
            <a:xfrm>
              <a:off x="4684235" y="5946586"/>
              <a:ext cx="1901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security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BB0C45-F196-4CE7-9FC5-BC8BDEDA54FE}"/>
              </a:ext>
            </a:extLst>
          </p:cNvPr>
          <p:cNvGrpSpPr/>
          <p:nvPr/>
        </p:nvGrpSpPr>
        <p:grpSpPr>
          <a:xfrm>
            <a:off x="-86803" y="3387019"/>
            <a:ext cx="6609593" cy="2908286"/>
            <a:chOff x="1633325" y="958232"/>
            <a:chExt cx="9533766" cy="419494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641D9E-71F3-4D90-8B53-5EDBB4793A0F}"/>
                </a:ext>
              </a:extLst>
            </p:cNvPr>
            <p:cNvSpPr txBox="1"/>
            <p:nvPr/>
          </p:nvSpPr>
          <p:spPr>
            <a:xfrm>
              <a:off x="4728479" y="3117223"/>
              <a:ext cx="2636954" cy="75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Support</a:t>
              </a:r>
            </a:p>
          </p:txBody>
        </p:sp>
        <p:sp>
          <p:nvSpPr>
            <p:cNvPr id="82" name="Oval 8">
              <a:extLst>
                <a:ext uri="{FF2B5EF4-FFF2-40B4-BE49-F238E27FC236}">
                  <a16:creationId xmlns:a16="http://schemas.microsoft.com/office/drawing/2014/main" id="{EED98A63-7D20-4CE5-944A-F457FF8A03EB}"/>
                </a:ext>
              </a:extLst>
            </p:cNvPr>
            <p:cNvSpPr/>
            <p:nvPr/>
          </p:nvSpPr>
          <p:spPr>
            <a:xfrm rot="21285438">
              <a:off x="4461322" y="2704403"/>
              <a:ext cx="3171266" cy="1449192"/>
            </a:xfrm>
            <a:custGeom>
              <a:avLst/>
              <a:gdLst>
                <a:gd name="connsiteX0" fmla="*/ 0 w 2810458"/>
                <a:gd name="connsiteY0" fmla="*/ 776533 h 1553066"/>
                <a:gd name="connsiteX1" fmla="*/ 1405229 w 2810458"/>
                <a:gd name="connsiteY1" fmla="*/ 0 h 1553066"/>
                <a:gd name="connsiteX2" fmla="*/ 2810458 w 2810458"/>
                <a:gd name="connsiteY2" fmla="*/ 776533 h 1553066"/>
                <a:gd name="connsiteX3" fmla="*/ 1405229 w 2810458"/>
                <a:gd name="connsiteY3" fmla="*/ 1553066 h 1553066"/>
                <a:gd name="connsiteX4" fmla="*/ 0 w 2810458"/>
                <a:gd name="connsiteY4" fmla="*/ 776533 h 1553066"/>
                <a:gd name="connsiteX0" fmla="*/ 1405229 w 2810458"/>
                <a:gd name="connsiteY0" fmla="*/ 0 h 1553066"/>
                <a:gd name="connsiteX1" fmla="*/ 2810458 w 2810458"/>
                <a:gd name="connsiteY1" fmla="*/ 776533 h 1553066"/>
                <a:gd name="connsiteX2" fmla="*/ 1405229 w 2810458"/>
                <a:gd name="connsiteY2" fmla="*/ 1553066 h 1553066"/>
                <a:gd name="connsiteX3" fmla="*/ 0 w 2810458"/>
                <a:gd name="connsiteY3" fmla="*/ 776533 h 1553066"/>
                <a:gd name="connsiteX4" fmla="*/ 1496669 w 2810458"/>
                <a:gd name="connsiteY4" fmla="*/ 91440 h 1553066"/>
                <a:gd name="connsiteX0" fmla="*/ 1405950 w 2811179"/>
                <a:gd name="connsiteY0" fmla="*/ 0 h 1553066"/>
                <a:gd name="connsiteX1" fmla="*/ 2811179 w 2811179"/>
                <a:gd name="connsiteY1" fmla="*/ 776533 h 1553066"/>
                <a:gd name="connsiteX2" fmla="*/ 1405950 w 2811179"/>
                <a:gd name="connsiteY2" fmla="*/ 1553066 h 1553066"/>
                <a:gd name="connsiteX3" fmla="*/ 721 w 2811179"/>
                <a:gd name="connsiteY3" fmla="*/ 776533 h 1553066"/>
                <a:gd name="connsiteX4" fmla="*/ 1280573 w 2811179"/>
                <a:gd name="connsiteY4" fmla="*/ 157428 h 1553066"/>
                <a:gd name="connsiteX0" fmla="*/ 1707321 w 3112550"/>
                <a:gd name="connsiteY0" fmla="*/ 0 h 1553375"/>
                <a:gd name="connsiteX1" fmla="*/ 3112550 w 3112550"/>
                <a:gd name="connsiteY1" fmla="*/ 776533 h 1553375"/>
                <a:gd name="connsiteX2" fmla="*/ 1707321 w 3112550"/>
                <a:gd name="connsiteY2" fmla="*/ 1553066 h 1553375"/>
                <a:gd name="connsiteX3" fmla="*/ 434 w 3112550"/>
                <a:gd name="connsiteY3" fmla="*/ 861374 h 1553375"/>
                <a:gd name="connsiteX4" fmla="*/ 1581944 w 3112550"/>
                <a:gd name="connsiteY4" fmla="*/ 157428 h 1553375"/>
                <a:gd name="connsiteX0" fmla="*/ 1707022 w 3112251"/>
                <a:gd name="connsiteY0" fmla="*/ 0 h 1685293"/>
                <a:gd name="connsiteX1" fmla="*/ 3112251 w 3112251"/>
                <a:gd name="connsiteY1" fmla="*/ 776533 h 1685293"/>
                <a:gd name="connsiteX2" fmla="*/ 1650461 w 3112251"/>
                <a:gd name="connsiteY2" fmla="*/ 1685041 h 1685293"/>
                <a:gd name="connsiteX3" fmla="*/ 135 w 3112251"/>
                <a:gd name="connsiteY3" fmla="*/ 861374 h 1685293"/>
                <a:gd name="connsiteX4" fmla="*/ 1581645 w 3112251"/>
                <a:gd name="connsiteY4" fmla="*/ 157428 h 1685293"/>
                <a:gd name="connsiteX0" fmla="*/ 1527956 w 2933185"/>
                <a:gd name="connsiteY0" fmla="*/ 0 h 1686997"/>
                <a:gd name="connsiteX1" fmla="*/ 2933185 w 2933185"/>
                <a:gd name="connsiteY1" fmla="*/ 776533 h 1686997"/>
                <a:gd name="connsiteX2" fmla="*/ 1471395 w 2933185"/>
                <a:gd name="connsiteY2" fmla="*/ 1685041 h 1686997"/>
                <a:gd name="connsiteX3" fmla="*/ 178 w 2933185"/>
                <a:gd name="connsiteY3" fmla="*/ 993349 h 1686997"/>
                <a:gd name="connsiteX4" fmla="*/ 1402579 w 2933185"/>
                <a:gd name="connsiteY4" fmla="*/ 157428 h 1686997"/>
                <a:gd name="connsiteX0" fmla="*/ 1406931 w 2812160"/>
                <a:gd name="connsiteY0" fmla="*/ 0 h 1685503"/>
                <a:gd name="connsiteX1" fmla="*/ 2812160 w 2812160"/>
                <a:gd name="connsiteY1" fmla="*/ 776533 h 1685503"/>
                <a:gd name="connsiteX2" fmla="*/ 1350370 w 2812160"/>
                <a:gd name="connsiteY2" fmla="*/ 1685041 h 1685503"/>
                <a:gd name="connsiteX3" fmla="*/ 226 w 2812160"/>
                <a:gd name="connsiteY3" fmla="*/ 889416 h 1685503"/>
                <a:gd name="connsiteX4" fmla="*/ 1281554 w 2812160"/>
                <a:gd name="connsiteY4" fmla="*/ 157428 h 1685503"/>
                <a:gd name="connsiteX0" fmla="*/ 1406795 w 2812024"/>
                <a:gd name="connsiteY0" fmla="*/ 0 h 1685663"/>
                <a:gd name="connsiteX1" fmla="*/ 2812024 w 2812024"/>
                <a:gd name="connsiteY1" fmla="*/ 776533 h 1685663"/>
                <a:gd name="connsiteX2" fmla="*/ 1350234 w 2812024"/>
                <a:gd name="connsiteY2" fmla="*/ 1685041 h 1685663"/>
                <a:gd name="connsiteX3" fmla="*/ 90 w 2812024"/>
                <a:gd name="connsiteY3" fmla="*/ 889416 h 1685663"/>
                <a:gd name="connsiteX4" fmla="*/ 1281418 w 2812024"/>
                <a:gd name="connsiteY4" fmla="*/ 157428 h 1685663"/>
                <a:gd name="connsiteX0" fmla="*/ 1406791 w 2812020"/>
                <a:gd name="connsiteY0" fmla="*/ 0 h 1685395"/>
                <a:gd name="connsiteX1" fmla="*/ 2812020 w 2812020"/>
                <a:gd name="connsiteY1" fmla="*/ 776533 h 1685395"/>
                <a:gd name="connsiteX2" fmla="*/ 1350230 w 2812020"/>
                <a:gd name="connsiteY2" fmla="*/ 1685041 h 1685395"/>
                <a:gd name="connsiteX3" fmla="*/ 86 w 2812020"/>
                <a:gd name="connsiteY3" fmla="*/ 889416 h 1685395"/>
                <a:gd name="connsiteX4" fmla="*/ 1281414 w 2812020"/>
                <a:gd name="connsiteY4" fmla="*/ 157428 h 1685395"/>
                <a:gd name="connsiteX0" fmla="*/ 1406978 w 2812207"/>
                <a:gd name="connsiteY0" fmla="*/ 0 h 1508534"/>
                <a:gd name="connsiteX1" fmla="*/ 2812207 w 2812207"/>
                <a:gd name="connsiteY1" fmla="*/ 776533 h 1508534"/>
                <a:gd name="connsiteX2" fmla="*/ 1357541 w 2812207"/>
                <a:gd name="connsiteY2" fmla="*/ 1508181 h 1508534"/>
                <a:gd name="connsiteX3" fmla="*/ 273 w 2812207"/>
                <a:gd name="connsiteY3" fmla="*/ 889416 h 1508534"/>
                <a:gd name="connsiteX4" fmla="*/ 1281601 w 2812207"/>
                <a:gd name="connsiteY4" fmla="*/ 157428 h 1508534"/>
                <a:gd name="connsiteX0" fmla="*/ 1406978 w 2812207"/>
                <a:gd name="connsiteY0" fmla="*/ 0 h 1509510"/>
                <a:gd name="connsiteX1" fmla="*/ 2812207 w 2812207"/>
                <a:gd name="connsiteY1" fmla="*/ 776533 h 1509510"/>
                <a:gd name="connsiteX2" fmla="*/ 1357541 w 2812207"/>
                <a:gd name="connsiteY2" fmla="*/ 1508181 h 1509510"/>
                <a:gd name="connsiteX3" fmla="*/ 273 w 2812207"/>
                <a:gd name="connsiteY3" fmla="*/ 889416 h 1509510"/>
                <a:gd name="connsiteX4" fmla="*/ 1281601 w 2812207"/>
                <a:gd name="connsiteY4" fmla="*/ 157428 h 1509510"/>
                <a:gd name="connsiteX0" fmla="*/ 1409744 w 2814973"/>
                <a:gd name="connsiteY0" fmla="*/ 0 h 1509980"/>
                <a:gd name="connsiteX1" fmla="*/ 2814973 w 2814973"/>
                <a:gd name="connsiteY1" fmla="*/ 776533 h 1509980"/>
                <a:gd name="connsiteX2" fmla="*/ 1360307 w 2814973"/>
                <a:gd name="connsiteY2" fmla="*/ 1508181 h 1509980"/>
                <a:gd name="connsiteX3" fmla="*/ 3039 w 2814973"/>
                <a:gd name="connsiteY3" fmla="*/ 889416 h 1509980"/>
                <a:gd name="connsiteX4" fmla="*/ 1284367 w 2814973"/>
                <a:gd name="connsiteY4" fmla="*/ 157428 h 1509980"/>
                <a:gd name="connsiteX0" fmla="*/ 1150776 w 2814973"/>
                <a:gd name="connsiteY0" fmla="*/ 0 h 1596638"/>
                <a:gd name="connsiteX1" fmla="*/ 2814973 w 2814973"/>
                <a:gd name="connsiteY1" fmla="*/ 863191 h 1596638"/>
                <a:gd name="connsiteX2" fmla="*/ 1360307 w 2814973"/>
                <a:gd name="connsiteY2" fmla="*/ 1594839 h 1596638"/>
                <a:gd name="connsiteX3" fmla="*/ 3039 w 2814973"/>
                <a:gd name="connsiteY3" fmla="*/ 976074 h 1596638"/>
                <a:gd name="connsiteX4" fmla="*/ 1284367 w 2814973"/>
                <a:gd name="connsiteY4" fmla="*/ 244086 h 159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973" h="1596638">
                  <a:moveTo>
                    <a:pt x="1150776" y="0"/>
                  </a:moveTo>
                  <a:cubicBezTo>
                    <a:pt x="1926863" y="0"/>
                    <a:pt x="2814973" y="434324"/>
                    <a:pt x="2814973" y="863191"/>
                  </a:cubicBezTo>
                  <a:cubicBezTo>
                    <a:pt x="2814973" y="1292058"/>
                    <a:pt x="2294310" y="1566825"/>
                    <a:pt x="1360307" y="1594839"/>
                  </a:cubicBezTo>
                  <a:cubicBezTo>
                    <a:pt x="426304" y="1622853"/>
                    <a:pt x="48173" y="1319671"/>
                    <a:pt x="3039" y="976074"/>
                  </a:cubicBezTo>
                  <a:cubicBezTo>
                    <a:pt x="-42095" y="632477"/>
                    <a:pt x="416840" y="152646"/>
                    <a:pt x="1284367" y="244086"/>
                  </a:cubicBezTo>
                </a:path>
              </a:pathLst>
            </a:custGeom>
            <a:noFill/>
            <a:ln w="69850" cap="rnd"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bg1">
                      <a:lumMod val="50000"/>
                      <a:alpha val="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7DA4B1-9AB9-42F2-99DA-DD8BC3389E0E}"/>
                </a:ext>
              </a:extLst>
            </p:cNvPr>
            <p:cNvSpPr txBox="1"/>
            <p:nvPr/>
          </p:nvSpPr>
          <p:spPr>
            <a:xfrm>
              <a:off x="6403883" y="968019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debugging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AF5F0-C1CD-4B8A-BEFD-6BF981EA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9025" y="1715821"/>
              <a:ext cx="656407" cy="846726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AC9B79-1497-4DBF-9C75-77E53A6CA770}"/>
                </a:ext>
              </a:extLst>
            </p:cNvPr>
            <p:cNvSpPr txBox="1"/>
            <p:nvPr/>
          </p:nvSpPr>
          <p:spPr>
            <a:xfrm>
              <a:off x="3748643" y="958232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logging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BF3E9B-A09F-4D8C-8157-0C91837D3EF7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 flipV="1">
              <a:off x="5067120" y="1490961"/>
              <a:ext cx="314525" cy="101752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51346-BB35-48EC-B142-2D34A002D178}"/>
                </a:ext>
              </a:extLst>
            </p:cNvPr>
            <p:cNvSpPr txBox="1"/>
            <p:nvPr/>
          </p:nvSpPr>
          <p:spPr>
            <a:xfrm>
              <a:off x="8530137" y="2139185"/>
              <a:ext cx="263695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exceptions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B7340EC-F113-4F1A-A456-2876E15DA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361" y="2708438"/>
              <a:ext cx="938754" cy="334233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98E972C-044A-4F3E-97F0-26CEFC1B1452}"/>
                </a:ext>
              </a:extLst>
            </p:cNvPr>
            <p:cNvSpPr txBox="1"/>
            <p:nvPr/>
          </p:nvSpPr>
          <p:spPr>
            <a:xfrm>
              <a:off x="2088467" y="4418448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no</a:t>
              </a:r>
              <a:r>
                <a:rPr lang="en-US" dirty="0">
                  <a:solidFill>
                    <a:schemeClr val="bg1">
                      <a:alpha val="20000"/>
                    </a:schemeClr>
                  </a:solidFill>
                  <a:latin typeface="Kristen ITC" panose="03050502040202030202" pitchFamily="66" charset="0"/>
                </a:rPr>
                <a:t> </a:t>
              </a:r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snowflakes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BF578B-33C0-46BE-88A6-3D055C12B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5038" y="4086771"/>
              <a:ext cx="516511" cy="208680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7F245F-CB6E-4703-BDFB-07651E7165CC}"/>
                </a:ext>
              </a:extLst>
            </p:cNvPr>
            <p:cNvSpPr txBox="1"/>
            <p:nvPr/>
          </p:nvSpPr>
          <p:spPr>
            <a:xfrm>
              <a:off x="1633325" y="2050101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monitoring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485F41-9DF8-410A-8801-3CD2E2BB71F5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52" y="2639091"/>
              <a:ext cx="784354" cy="508231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E0BFE1-2309-4A7B-B7C8-CB5C9C991047}"/>
                </a:ext>
              </a:extLst>
            </p:cNvPr>
            <p:cNvSpPr txBox="1"/>
            <p:nvPr/>
          </p:nvSpPr>
          <p:spPr>
            <a:xfrm>
              <a:off x="7359544" y="4620452"/>
              <a:ext cx="2738224" cy="53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15000"/>
                    </a:schemeClr>
                  </a:solidFill>
                  <a:latin typeface="Kristen ITC" panose="03050502040202030202" pitchFamily="66" charset="0"/>
                </a:rPr>
                <a:t>testing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9ED3B78-4E72-42D7-831A-C665F742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6156" y="3903274"/>
              <a:ext cx="997982" cy="554677"/>
            </a:xfrm>
            <a:prstGeom prst="line">
              <a:avLst/>
            </a:prstGeom>
            <a:ln w="53975" cap="rnd"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8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24">
        <p:fade/>
      </p:transition>
    </mc:Choice>
    <mc:Fallback xmlns="">
      <p:transition spd="med" advTm="2112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F15D6-E885-4135-B25B-3B8F88C6F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53B0-1903-4E23-A177-D75C7ED30720}"/>
              </a:ext>
            </a:extLst>
          </p:cNvPr>
          <p:cNvSpPr/>
          <p:nvPr/>
        </p:nvSpPr>
        <p:spPr>
          <a:xfrm>
            <a:off x="721360" y="3129280"/>
            <a:ext cx="55778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lnTo>
                  <a:pt x="0" y="20320"/>
                </a:ln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D49426-FC34-43BC-8241-24131AC782C2}"/>
              </a:ext>
            </a:extLst>
          </p:cNvPr>
          <p:cNvSpPr/>
          <p:nvPr/>
        </p:nvSpPr>
        <p:spPr>
          <a:xfrm>
            <a:off x="6614160" y="3129280"/>
            <a:ext cx="4917440" cy="299720"/>
          </a:xfrm>
          <a:custGeom>
            <a:avLst/>
            <a:gdLst>
              <a:gd name="connsiteX0" fmla="*/ 0 w 5577840"/>
              <a:gd name="connsiteY0" fmla="*/ 0 h 751840"/>
              <a:gd name="connsiteX1" fmla="*/ 5577840 w 5577840"/>
              <a:gd name="connsiteY1" fmla="*/ 0 h 751840"/>
              <a:gd name="connsiteX2" fmla="*/ 5577840 w 5577840"/>
              <a:gd name="connsiteY2" fmla="*/ 751840 h 751840"/>
              <a:gd name="connsiteX3" fmla="*/ 0 w 5577840"/>
              <a:gd name="connsiteY3" fmla="*/ 751840 h 751840"/>
              <a:gd name="connsiteX4" fmla="*/ 0 w 5577840"/>
              <a:gd name="connsiteY4" fmla="*/ 0 h 751840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0 w 5577840"/>
              <a:gd name="connsiteY4" fmla="*/ 510257 h 1262097"/>
              <a:gd name="connsiteX0" fmla="*/ 0 w 5577840"/>
              <a:gd name="connsiteY0" fmla="*/ 510257 h 1262097"/>
              <a:gd name="connsiteX1" fmla="*/ 5577840 w 5577840"/>
              <a:gd name="connsiteY1" fmla="*/ 510257 h 1262097"/>
              <a:gd name="connsiteX2" fmla="*/ 5577840 w 5577840"/>
              <a:gd name="connsiteY2" fmla="*/ 1262097 h 1262097"/>
              <a:gd name="connsiteX3" fmla="*/ 0 w 5577840"/>
              <a:gd name="connsiteY3" fmla="*/ 1262097 h 1262097"/>
              <a:gd name="connsiteX4" fmla="*/ 91440 w 5577840"/>
              <a:gd name="connsiteY4" fmla="*/ 601697 h 1262097"/>
              <a:gd name="connsiteX0" fmla="*/ 1148080 w 5577840"/>
              <a:gd name="connsiteY0" fmla="*/ 395447 h 1716247"/>
              <a:gd name="connsiteX1" fmla="*/ 5577840 w 5577840"/>
              <a:gd name="connsiteY1" fmla="*/ 964407 h 1716247"/>
              <a:gd name="connsiteX2" fmla="*/ 5577840 w 5577840"/>
              <a:gd name="connsiteY2" fmla="*/ 1716247 h 1716247"/>
              <a:gd name="connsiteX3" fmla="*/ 0 w 5577840"/>
              <a:gd name="connsiteY3" fmla="*/ 1716247 h 1716247"/>
              <a:gd name="connsiteX4" fmla="*/ 91440 w 5577840"/>
              <a:gd name="connsiteY4" fmla="*/ 1055847 h 1716247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9144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91440 h 751840"/>
              <a:gd name="connsiteX0" fmla="*/ 5577840 w 5577840"/>
              <a:gd name="connsiteY0" fmla="*/ 0 h 751840"/>
              <a:gd name="connsiteX1" fmla="*/ 5577840 w 5577840"/>
              <a:gd name="connsiteY1" fmla="*/ 751840 h 751840"/>
              <a:gd name="connsiteX2" fmla="*/ 0 w 5577840"/>
              <a:gd name="connsiteY2" fmla="*/ 751840 h 751840"/>
              <a:gd name="connsiteX3" fmla="*/ 10160 w 5577840"/>
              <a:gd name="connsiteY3" fmla="*/ 20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7840" h="751840">
                <a:moveTo>
                  <a:pt x="5577840" y="0"/>
                </a:moveTo>
                <a:lnTo>
                  <a:pt x="5577840" y="751840"/>
                </a:lnTo>
                <a:lnTo>
                  <a:pt x="0" y="751840"/>
                </a:lnTo>
                <a:cubicBezTo>
                  <a:pt x="0" y="501227"/>
                  <a:pt x="10160" y="20320"/>
                  <a:pt x="10160" y="20320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651A82-B725-4E66-867E-09B7AC7BE658}"/>
              </a:ext>
            </a:extLst>
          </p:cNvPr>
          <p:cNvSpPr/>
          <p:nvPr/>
        </p:nvSpPr>
        <p:spPr>
          <a:xfrm>
            <a:off x="1549166" y="3706747"/>
            <a:ext cx="543794" cy="612807"/>
          </a:xfrm>
          <a:custGeom>
            <a:avLst/>
            <a:gdLst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232042 w 790308"/>
              <a:gd name="connsiteY4" fmla="*/ 702644 h 789271"/>
              <a:gd name="connsiteX5" fmla="*/ 164666 w 790308"/>
              <a:gd name="connsiteY5" fmla="*/ 683393 h 789271"/>
              <a:gd name="connsiteX6" fmla="*/ 145415 w 790308"/>
              <a:gd name="connsiteY6" fmla="*/ 654517 h 789271"/>
              <a:gd name="connsiteX7" fmla="*/ 116539 w 790308"/>
              <a:gd name="connsiteY7" fmla="*/ 635267 h 789271"/>
              <a:gd name="connsiteX8" fmla="*/ 106914 w 790308"/>
              <a:gd name="connsiteY8" fmla="*/ 606391 h 789271"/>
              <a:gd name="connsiteX9" fmla="*/ 87663 w 790308"/>
              <a:gd name="connsiteY9" fmla="*/ 577515 h 789271"/>
              <a:gd name="connsiteX10" fmla="*/ 68413 w 790308"/>
              <a:gd name="connsiteY10" fmla="*/ 519764 h 789271"/>
              <a:gd name="connsiteX11" fmla="*/ 58788 w 790308"/>
              <a:gd name="connsiteY11" fmla="*/ 490888 h 789271"/>
              <a:gd name="connsiteX12" fmla="*/ 29912 w 790308"/>
              <a:gd name="connsiteY12" fmla="*/ 385010 h 789271"/>
              <a:gd name="connsiteX13" fmla="*/ 20287 w 790308"/>
              <a:gd name="connsiteY13" fmla="*/ 250256 h 789271"/>
              <a:gd name="connsiteX14" fmla="*/ 1036 w 790308"/>
              <a:gd name="connsiteY14" fmla="*/ 154004 h 789271"/>
              <a:gd name="connsiteX15" fmla="*/ 1036 w 790308"/>
              <a:gd name="connsiteY15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106914 w 790308"/>
              <a:gd name="connsiteY7" fmla="*/ 606391 h 789271"/>
              <a:gd name="connsiteX8" fmla="*/ 87663 w 790308"/>
              <a:gd name="connsiteY8" fmla="*/ 577515 h 789271"/>
              <a:gd name="connsiteX9" fmla="*/ 68413 w 790308"/>
              <a:gd name="connsiteY9" fmla="*/ 519764 h 789271"/>
              <a:gd name="connsiteX10" fmla="*/ 58788 w 790308"/>
              <a:gd name="connsiteY10" fmla="*/ 490888 h 789271"/>
              <a:gd name="connsiteX11" fmla="*/ 29912 w 790308"/>
              <a:gd name="connsiteY11" fmla="*/ 385010 h 789271"/>
              <a:gd name="connsiteX12" fmla="*/ 20287 w 790308"/>
              <a:gd name="connsiteY12" fmla="*/ 250256 h 789271"/>
              <a:gd name="connsiteX13" fmla="*/ 1036 w 790308"/>
              <a:gd name="connsiteY13" fmla="*/ 154004 h 789271"/>
              <a:gd name="connsiteX14" fmla="*/ 1036 w 790308"/>
              <a:gd name="connsiteY14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116539 w 790308"/>
              <a:gd name="connsiteY6" fmla="*/ 635267 h 789271"/>
              <a:gd name="connsiteX7" fmla="*/ 87663 w 790308"/>
              <a:gd name="connsiteY7" fmla="*/ 577515 h 789271"/>
              <a:gd name="connsiteX8" fmla="*/ 68413 w 790308"/>
              <a:gd name="connsiteY8" fmla="*/ 519764 h 789271"/>
              <a:gd name="connsiteX9" fmla="*/ 58788 w 790308"/>
              <a:gd name="connsiteY9" fmla="*/ 490888 h 789271"/>
              <a:gd name="connsiteX10" fmla="*/ 29912 w 790308"/>
              <a:gd name="connsiteY10" fmla="*/ 385010 h 789271"/>
              <a:gd name="connsiteX11" fmla="*/ 20287 w 790308"/>
              <a:gd name="connsiteY11" fmla="*/ 250256 h 789271"/>
              <a:gd name="connsiteX12" fmla="*/ 1036 w 790308"/>
              <a:gd name="connsiteY12" fmla="*/ 154004 h 789271"/>
              <a:gd name="connsiteX13" fmla="*/ 1036 w 790308"/>
              <a:gd name="connsiteY13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58788 w 790308"/>
              <a:gd name="connsiteY8" fmla="*/ 490888 h 789271"/>
              <a:gd name="connsiteX9" fmla="*/ 29912 w 790308"/>
              <a:gd name="connsiteY9" fmla="*/ 385010 h 789271"/>
              <a:gd name="connsiteX10" fmla="*/ 20287 w 790308"/>
              <a:gd name="connsiteY10" fmla="*/ 250256 h 789271"/>
              <a:gd name="connsiteX11" fmla="*/ 1036 w 790308"/>
              <a:gd name="connsiteY11" fmla="*/ 154004 h 789271"/>
              <a:gd name="connsiteX12" fmla="*/ 1036 w 790308"/>
              <a:gd name="connsiteY12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64666 w 790308"/>
              <a:gd name="connsiteY4" fmla="*/ 683393 h 789271"/>
              <a:gd name="connsiteX5" fmla="*/ 145415 w 790308"/>
              <a:gd name="connsiteY5" fmla="*/ 654517 h 789271"/>
              <a:gd name="connsiteX6" fmla="*/ 87663 w 790308"/>
              <a:gd name="connsiteY6" fmla="*/ 577515 h 789271"/>
              <a:gd name="connsiteX7" fmla="*/ 68413 w 790308"/>
              <a:gd name="connsiteY7" fmla="*/ 519764 h 789271"/>
              <a:gd name="connsiteX8" fmla="*/ 29912 w 790308"/>
              <a:gd name="connsiteY8" fmla="*/ 385010 h 789271"/>
              <a:gd name="connsiteX9" fmla="*/ 20287 w 790308"/>
              <a:gd name="connsiteY9" fmla="*/ 250256 h 789271"/>
              <a:gd name="connsiteX10" fmla="*/ 1036 w 790308"/>
              <a:gd name="connsiteY10" fmla="*/ 154004 h 789271"/>
              <a:gd name="connsiteX11" fmla="*/ 1036 w 790308"/>
              <a:gd name="connsiteY11" fmla="*/ 0 h 789271"/>
              <a:gd name="connsiteX0" fmla="*/ 790308 w 790308"/>
              <a:gd name="connsiteY0" fmla="*/ 789271 h 789271"/>
              <a:gd name="connsiteX1" fmla="*/ 414922 w 790308"/>
              <a:gd name="connsiteY1" fmla="*/ 779646 h 789271"/>
              <a:gd name="connsiteX2" fmla="*/ 299419 w 790308"/>
              <a:gd name="connsiteY2" fmla="*/ 760395 h 789271"/>
              <a:gd name="connsiteX3" fmla="*/ 270543 w 790308"/>
              <a:gd name="connsiteY3" fmla="*/ 741145 h 789271"/>
              <a:gd name="connsiteX4" fmla="*/ 145415 w 790308"/>
              <a:gd name="connsiteY4" fmla="*/ 654517 h 789271"/>
              <a:gd name="connsiteX5" fmla="*/ 87663 w 790308"/>
              <a:gd name="connsiteY5" fmla="*/ 577515 h 789271"/>
              <a:gd name="connsiteX6" fmla="*/ 68413 w 790308"/>
              <a:gd name="connsiteY6" fmla="*/ 519764 h 789271"/>
              <a:gd name="connsiteX7" fmla="*/ 29912 w 790308"/>
              <a:gd name="connsiteY7" fmla="*/ 385010 h 789271"/>
              <a:gd name="connsiteX8" fmla="*/ 20287 w 790308"/>
              <a:gd name="connsiteY8" fmla="*/ 250256 h 789271"/>
              <a:gd name="connsiteX9" fmla="*/ 1036 w 790308"/>
              <a:gd name="connsiteY9" fmla="*/ 154004 h 789271"/>
              <a:gd name="connsiteX10" fmla="*/ 1036 w 790308"/>
              <a:gd name="connsiteY10" fmla="*/ 0 h 789271"/>
              <a:gd name="connsiteX0" fmla="*/ 414922 w 414922"/>
              <a:gd name="connsiteY0" fmla="*/ 779646 h 779646"/>
              <a:gd name="connsiteX1" fmla="*/ 299419 w 414922"/>
              <a:gd name="connsiteY1" fmla="*/ 760395 h 779646"/>
              <a:gd name="connsiteX2" fmla="*/ 270543 w 414922"/>
              <a:gd name="connsiteY2" fmla="*/ 741145 h 779646"/>
              <a:gd name="connsiteX3" fmla="*/ 145415 w 414922"/>
              <a:gd name="connsiteY3" fmla="*/ 654517 h 779646"/>
              <a:gd name="connsiteX4" fmla="*/ 87663 w 414922"/>
              <a:gd name="connsiteY4" fmla="*/ 577515 h 779646"/>
              <a:gd name="connsiteX5" fmla="*/ 68413 w 414922"/>
              <a:gd name="connsiteY5" fmla="*/ 519764 h 779646"/>
              <a:gd name="connsiteX6" fmla="*/ 29912 w 414922"/>
              <a:gd name="connsiteY6" fmla="*/ 385010 h 779646"/>
              <a:gd name="connsiteX7" fmla="*/ 20287 w 414922"/>
              <a:gd name="connsiteY7" fmla="*/ 250256 h 779646"/>
              <a:gd name="connsiteX8" fmla="*/ 1036 w 414922"/>
              <a:gd name="connsiteY8" fmla="*/ 154004 h 779646"/>
              <a:gd name="connsiteX9" fmla="*/ 1036 w 414922"/>
              <a:gd name="connsiteY9" fmla="*/ 0 h 779646"/>
              <a:gd name="connsiteX0" fmla="*/ 499435 w 499435"/>
              <a:gd name="connsiteY0" fmla="*/ 784090 h 784090"/>
              <a:gd name="connsiteX1" fmla="*/ 299419 w 499435"/>
              <a:gd name="connsiteY1" fmla="*/ 760395 h 784090"/>
              <a:gd name="connsiteX2" fmla="*/ 270543 w 499435"/>
              <a:gd name="connsiteY2" fmla="*/ 741145 h 784090"/>
              <a:gd name="connsiteX3" fmla="*/ 145415 w 499435"/>
              <a:gd name="connsiteY3" fmla="*/ 654517 h 784090"/>
              <a:gd name="connsiteX4" fmla="*/ 87663 w 499435"/>
              <a:gd name="connsiteY4" fmla="*/ 577515 h 784090"/>
              <a:gd name="connsiteX5" fmla="*/ 68413 w 499435"/>
              <a:gd name="connsiteY5" fmla="*/ 519764 h 784090"/>
              <a:gd name="connsiteX6" fmla="*/ 29912 w 499435"/>
              <a:gd name="connsiteY6" fmla="*/ 385010 h 784090"/>
              <a:gd name="connsiteX7" fmla="*/ 20287 w 499435"/>
              <a:gd name="connsiteY7" fmla="*/ 250256 h 784090"/>
              <a:gd name="connsiteX8" fmla="*/ 1036 w 499435"/>
              <a:gd name="connsiteY8" fmla="*/ 154004 h 784090"/>
              <a:gd name="connsiteX9" fmla="*/ 1036 w 499435"/>
              <a:gd name="connsiteY9" fmla="*/ 0 h 78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35" h="784090">
                <a:moveTo>
                  <a:pt x="499435" y="784090"/>
                </a:moveTo>
                <a:cubicBezTo>
                  <a:pt x="468920" y="782763"/>
                  <a:pt x="331532" y="766818"/>
                  <a:pt x="299419" y="760395"/>
                </a:cubicBezTo>
                <a:cubicBezTo>
                  <a:pt x="289794" y="753978"/>
                  <a:pt x="296210" y="758791"/>
                  <a:pt x="270543" y="741145"/>
                </a:cubicBezTo>
                <a:cubicBezTo>
                  <a:pt x="244876" y="723499"/>
                  <a:pt x="175895" y="681789"/>
                  <a:pt x="145415" y="654517"/>
                </a:cubicBezTo>
                <a:cubicBezTo>
                  <a:pt x="132581" y="636871"/>
                  <a:pt x="100497" y="599974"/>
                  <a:pt x="87663" y="577515"/>
                </a:cubicBezTo>
                <a:cubicBezTo>
                  <a:pt x="81246" y="558265"/>
                  <a:pt x="78038" y="551848"/>
                  <a:pt x="68413" y="519764"/>
                </a:cubicBezTo>
                <a:cubicBezTo>
                  <a:pt x="58788" y="487680"/>
                  <a:pt x="37933" y="429928"/>
                  <a:pt x="29912" y="385010"/>
                </a:cubicBezTo>
                <a:cubicBezTo>
                  <a:pt x="26704" y="340092"/>
                  <a:pt x="25260" y="295013"/>
                  <a:pt x="20287" y="250256"/>
                </a:cubicBezTo>
                <a:cubicBezTo>
                  <a:pt x="10248" y="159911"/>
                  <a:pt x="6461" y="273355"/>
                  <a:pt x="1036" y="154004"/>
                </a:cubicBezTo>
                <a:cubicBezTo>
                  <a:pt x="-1295" y="102722"/>
                  <a:pt x="1036" y="51335"/>
                  <a:pt x="1036" y="0"/>
                </a:cubicBezTo>
              </a:path>
            </a:pathLst>
          </a:custGeom>
          <a:noFill/>
          <a:ln w="57150" cap="rnd">
            <a:solidFill>
              <a:schemeClr val="bg1"/>
            </a:solidFill>
            <a:round/>
            <a:tailEnd type="arrow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6B3-0AF0-4B16-AE3F-3E4DF15B6CEF}"/>
              </a:ext>
            </a:extLst>
          </p:cNvPr>
          <p:cNvSpPr txBox="1"/>
          <p:nvPr/>
        </p:nvSpPr>
        <p:spPr>
          <a:xfrm>
            <a:off x="2143760" y="3934833"/>
            <a:ext cx="87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your </a:t>
            </a:r>
            <a:r>
              <a:rPr lang="en-US" sz="3600" b="1" dirty="0">
                <a:solidFill>
                  <a:schemeClr val="bg1"/>
                </a:solidFill>
                <a:latin typeface="Kristen ITC" panose="03050502040202030202" pitchFamily="66" charset="0"/>
              </a:rPr>
              <a:t>WORST</a:t>
            </a:r>
            <a:r>
              <a:rPr lang="en-US" sz="3600" dirty="0">
                <a:solidFill>
                  <a:schemeClr val="bg1"/>
                </a:solidFill>
                <a:latin typeface="Kristen ITC" panose="03050502040202030202" pitchFamily="66" charset="0"/>
              </a:rPr>
              <a:t> technical decision here</a:t>
            </a:r>
          </a:p>
        </p:txBody>
      </p:sp>
    </p:spTree>
    <p:extLst>
      <p:ext uri="{BB962C8B-B14F-4D97-AF65-F5344CB8AC3E}">
        <p14:creationId xmlns:p14="http://schemas.microsoft.com/office/powerpoint/2010/main" val="3063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7"/>
    </mc:Choice>
    <mc:Fallback xmlns="">
      <p:transition spd="slow" advTm="7285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9480B-D0A5-4456-8FA5-E5E55A1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0560"/>
            <a:ext cx="9144000" cy="5146040"/>
          </a:xfrm>
        </p:spPr>
        <p:txBody>
          <a:bodyPr anchor="ctr">
            <a:noAutofit/>
            <a:scene3d>
              <a:camera prst="perspectiveAbove"/>
              <a:lightRig rig="threePt" dir="t"/>
            </a:scene3d>
          </a:bodyPr>
          <a:lstStyle/>
          <a:p>
            <a:r>
              <a:rPr lang="en-US" sz="8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… but this is about</a:t>
            </a:r>
            <a:br>
              <a:rPr lang="en-US" sz="9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</a:br>
            <a:r>
              <a:rPr lang="en-US" sz="199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HOW</a:t>
            </a:r>
            <a:endParaRPr lang="en-US" sz="96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C05BDE-8DE9-4E3B-8B84-44068247CDAB}"/>
              </a:ext>
            </a:extLst>
          </p:cNvPr>
          <p:cNvSpPr/>
          <p:nvPr/>
        </p:nvSpPr>
        <p:spPr>
          <a:xfrm>
            <a:off x="11595652" y="159026"/>
            <a:ext cx="410818" cy="397565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shade val="50000"/>
                <a:alpha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573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"/>
    </mc:Choice>
    <mc:Fallback xmlns="">
      <p:transition spd="slow" advTm="1196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2A0793-24F7-4E6A-855F-19AA9D72DB80}"/>
              </a:ext>
            </a:extLst>
          </p:cNvPr>
          <p:cNvSpPr txBox="1"/>
          <p:nvPr/>
        </p:nvSpPr>
        <p:spPr>
          <a:xfrm>
            <a:off x="1381539" y="1490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40D3E-7976-4BBB-B345-C39817F6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technical decisions? (32)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AD5A-A6D5-4528-821C-849825592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past project experiences - 63%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I'm using framework defaults - 9%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 well defined process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totally ad-hoc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It's architect / tech-lead 's call - 13%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"</a:t>
            </a:r>
            <a:r>
              <a:rPr lang="en-US" dirty="0" err="1"/>
              <a:t>Stackoverflow</a:t>
            </a:r>
            <a:r>
              <a:rPr lang="en-US" dirty="0"/>
              <a:t> it" and just include it in my PR - 3%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dirty="0"/>
              <a:t>other (prefer not to tell) - 6%</a:t>
            </a:r>
          </a:p>
        </p:txBody>
      </p:sp>
    </p:spTree>
    <p:extLst>
      <p:ext uri="{BB962C8B-B14F-4D97-AF65-F5344CB8AC3E}">
        <p14:creationId xmlns:p14="http://schemas.microsoft.com/office/powerpoint/2010/main" val="1339230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7AA0B-D334-4E99-9466-3CCB52AE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6BABE-037B-482D-B8B4-3B81E6DA7710}"/>
              </a:ext>
            </a:extLst>
          </p:cNvPr>
          <p:cNvGrpSpPr/>
          <p:nvPr/>
        </p:nvGrpSpPr>
        <p:grpSpPr>
          <a:xfrm>
            <a:off x="4764156" y="1569553"/>
            <a:ext cx="4187687" cy="5109199"/>
            <a:chOff x="4764156" y="1569553"/>
            <a:chExt cx="4187687" cy="51091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4CFE68-F736-4ACF-B02A-52D39D845652}"/>
                </a:ext>
              </a:extLst>
            </p:cNvPr>
            <p:cNvSpPr/>
            <p:nvPr/>
          </p:nvSpPr>
          <p:spPr>
            <a:xfrm>
              <a:off x="7659758" y="1569553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0ADD2-A9EB-4DCA-B332-68A837C81D58}"/>
                </a:ext>
              </a:extLst>
            </p:cNvPr>
            <p:cNvSpPr/>
            <p:nvPr/>
          </p:nvSpPr>
          <p:spPr>
            <a:xfrm>
              <a:off x="8014253" y="3583057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281969-7F06-44BE-9EB6-CEE620CB4EB1}"/>
                </a:ext>
              </a:extLst>
            </p:cNvPr>
            <p:cNvSpPr/>
            <p:nvPr/>
          </p:nvSpPr>
          <p:spPr>
            <a:xfrm>
              <a:off x="4764156" y="5772289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5B63FC-770D-46CE-8F19-2848BFF4ADE1}"/>
                </a:ext>
              </a:extLst>
            </p:cNvPr>
            <p:cNvSpPr/>
            <p:nvPr/>
          </p:nvSpPr>
          <p:spPr>
            <a:xfrm>
              <a:off x="6718856" y="5119448"/>
              <a:ext cx="937590" cy="90646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2306A-2610-4DD2-A0EA-007245DDA15E}"/>
              </a:ext>
            </a:extLst>
          </p:cNvPr>
          <p:cNvGrpSpPr/>
          <p:nvPr/>
        </p:nvGrpSpPr>
        <p:grpSpPr>
          <a:xfrm>
            <a:off x="3826566" y="2022785"/>
            <a:ext cx="4187687" cy="3825122"/>
            <a:chOff x="3826566" y="2022785"/>
            <a:chExt cx="4187687" cy="382512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5C1925-41BF-4C63-A833-2C916281B40E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 flipV="1">
              <a:off x="4248979" y="2022785"/>
              <a:ext cx="3410779" cy="662781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403FA-D2C9-43D0-B0A2-214BE7748A8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177748" y="2895116"/>
              <a:ext cx="3836505" cy="11411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F97D5A-A4F3-4DDD-BF3B-F7539B64B4AF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4053935" y="3154223"/>
              <a:ext cx="2802228" cy="2097973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43C6B-076E-4526-B57A-DCC8B4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6" y="3328089"/>
              <a:ext cx="1287694" cy="2519818"/>
            </a:xfrm>
            <a:prstGeom prst="straightConnector1">
              <a:avLst/>
            </a:prstGeom>
            <a:ln w="85725">
              <a:gradFill>
                <a:gsLst>
                  <a:gs pos="0">
                    <a:schemeClr val="accent4"/>
                  </a:gs>
                  <a:gs pos="94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4444367-D724-4320-A71B-80647F7CF3BA}"/>
              </a:ext>
            </a:extLst>
          </p:cNvPr>
          <p:cNvSpPr/>
          <p:nvPr/>
        </p:nvSpPr>
        <p:spPr>
          <a:xfrm>
            <a:off x="2917135" y="2022784"/>
            <a:ext cx="1331844" cy="132556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4"/>
    </mc:Choice>
    <mc:Fallback xmlns="">
      <p:transition spd="slow" advTm="1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913A-911D-4C92-A1FC-F45B7B8B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79" y="575441"/>
            <a:ext cx="3974241" cy="570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DE0AF-5EA3-467D-96F9-9589EFCDBD6C}"/>
              </a:ext>
            </a:extLst>
          </p:cNvPr>
          <p:cNvSpPr txBox="1"/>
          <p:nvPr/>
        </p:nvSpPr>
        <p:spPr>
          <a:xfrm rot="623277">
            <a:off x="5201478" y="1500809"/>
            <a:ext cx="2401956" cy="243005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491134"/>
              </a:avLst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</a:p>
        </p:txBody>
      </p:sp>
    </p:spTree>
    <p:extLst>
      <p:ext uri="{BB962C8B-B14F-4D97-AF65-F5344CB8AC3E}">
        <p14:creationId xmlns:p14="http://schemas.microsoft.com/office/powerpoint/2010/main" val="4279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DA1F-F7CE-4780-8157-72FD27C8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E290A-CCD8-4AFF-B3F3-73C814812143}"/>
              </a:ext>
            </a:extLst>
          </p:cNvPr>
          <p:cNvSpPr txBox="1"/>
          <p:nvPr/>
        </p:nvSpPr>
        <p:spPr>
          <a:xfrm>
            <a:off x="2817955" y="2237904"/>
            <a:ext cx="6267550" cy="2382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SET-BASED DESIGN</a:t>
            </a:r>
          </a:p>
          <a:p>
            <a:pPr algn="ctr">
              <a:lnSpc>
                <a:spcPct val="20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RESPONSIBLE MOMENT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5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2"/>
    </mc:Choice>
    <mc:Fallback xmlns="">
      <p:transition spd="slow" advTm="2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F4AA-4469-4579-829E-0C57564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B7637-BDB7-45D7-B067-7F3F35D8D14A}"/>
              </a:ext>
            </a:extLst>
          </p:cNvPr>
          <p:cNvSpPr txBox="1"/>
          <p:nvPr/>
        </p:nvSpPr>
        <p:spPr>
          <a:xfrm>
            <a:off x="2014786" y="2179266"/>
            <a:ext cx="8162427" cy="24994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Get me the …. (fastest, cheapest, easiest)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Combine</a:t>
            </a:r>
          </a:p>
        </p:txBody>
      </p:sp>
    </p:spTree>
    <p:extLst>
      <p:ext uri="{BB962C8B-B14F-4D97-AF65-F5344CB8AC3E}">
        <p14:creationId xmlns:p14="http://schemas.microsoft.com/office/powerpoint/2010/main" val="420683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863379-47AD-4557-A9CF-1E455362D355}"/>
              </a:ext>
            </a:extLst>
          </p:cNvPr>
          <p:cNvSpPr/>
          <p:nvPr/>
        </p:nvSpPr>
        <p:spPr>
          <a:xfrm>
            <a:off x="3051398" y="1525169"/>
            <a:ext cx="3549670" cy="3311804"/>
          </a:xfrm>
          <a:prstGeom prst="ellipse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DFC7D0-2B5E-44BB-903A-7242ACC58C3B}"/>
              </a:ext>
            </a:extLst>
          </p:cNvPr>
          <p:cNvSpPr/>
          <p:nvPr/>
        </p:nvSpPr>
        <p:spPr>
          <a:xfrm>
            <a:off x="5590932" y="1525169"/>
            <a:ext cx="3549670" cy="3311804"/>
          </a:xfrm>
          <a:prstGeom prst="ellipse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E99960-2F68-48DF-BFB6-ECF07E979E1B}"/>
              </a:ext>
            </a:extLst>
          </p:cNvPr>
          <p:cNvSpPr/>
          <p:nvPr/>
        </p:nvSpPr>
        <p:spPr>
          <a:xfrm>
            <a:off x="4321165" y="3181071"/>
            <a:ext cx="3549670" cy="3311804"/>
          </a:xfrm>
          <a:prstGeom prst="ellipse">
            <a:avLst/>
          </a:prstGeom>
          <a:solidFill>
            <a:srgbClr val="00FF99">
              <a:alpha val="33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77E9-A08F-44A5-B93B-54E66E084F11}"/>
              </a:ext>
            </a:extLst>
          </p:cNvPr>
          <p:cNvSpPr txBox="1"/>
          <p:nvPr/>
        </p:nvSpPr>
        <p:spPr>
          <a:xfrm rot="19220242">
            <a:off x="3419929" y="1890291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CHEAPEST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0531B-148B-427F-B81F-A84676E650F4}"/>
              </a:ext>
            </a:extLst>
          </p:cNvPr>
          <p:cNvSpPr txBox="1"/>
          <p:nvPr/>
        </p:nvSpPr>
        <p:spPr>
          <a:xfrm rot="2664820">
            <a:off x="6313145" y="1934497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929671"/>
              </a:avLst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FASTEST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09C64-6F93-4D3C-B0DA-FD966562A38E}"/>
              </a:ext>
            </a:extLst>
          </p:cNvPr>
          <p:cNvSpPr txBox="1"/>
          <p:nvPr/>
        </p:nvSpPr>
        <p:spPr>
          <a:xfrm>
            <a:off x="4915584" y="3774184"/>
            <a:ext cx="2450180" cy="24931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EASIEST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8915E-4D59-4385-AEDF-8B96EFD4795B}"/>
              </a:ext>
            </a:extLst>
          </p:cNvPr>
          <p:cNvSpPr txBox="1"/>
          <p:nvPr/>
        </p:nvSpPr>
        <p:spPr>
          <a:xfrm>
            <a:off x="5774024" y="2977564"/>
            <a:ext cx="507871" cy="1331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39DE8F7-7AE6-46B8-8A27-0EBCFC6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Set-Based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8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4"/>
    </mc:Choice>
    <mc:Fallback xmlns="">
      <p:transition spd="slow" advTm="6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Responsible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3535010" y="1879381"/>
            <a:ext cx="5121980" cy="33304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parallel dependencies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interfaces &amp; abstractions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feature toggles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1D1-A9FD-4817-A0C0-0E4E5225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MISSING KEY INGREDIENT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C2BBFF-EF2D-4151-A198-FFEA239F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522" y="1690688"/>
            <a:ext cx="5830956" cy="4752228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D0DE66-9EEC-4A1C-8D55-AC2BE652AAE7}"/>
              </a:ext>
            </a:extLst>
          </p:cNvPr>
          <p:cNvGrpSpPr/>
          <p:nvPr/>
        </p:nvGrpSpPr>
        <p:grpSpPr>
          <a:xfrm>
            <a:off x="2069351" y="663516"/>
            <a:ext cx="8053298" cy="5530968"/>
            <a:chOff x="2163877" y="663516"/>
            <a:chExt cx="8053298" cy="5530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72AF3F-FC04-4167-881A-94BA4EF3D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877" y="663516"/>
              <a:ext cx="3658854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C7AB3-1144-49EF-99E8-84700B9C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615" y="663516"/>
              <a:ext cx="3601560" cy="5530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00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9F6C0-4F10-4C29-BC73-7EFCD6D6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72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 let me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84D1B-3098-41D0-8AF5-A8449E151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own persistency layer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 PHP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4E702-6B8D-4750-A5BB-F941595EF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merge two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non-compatible components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~ 300 dependencies each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2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7A8C-5B20-4CC5-820A-280E0A1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B1273-9F00-4F24-AFE1-EEDBAC90C5BB}"/>
              </a:ext>
            </a:extLst>
          </p:cNvPr>
          <p:cNvSpPr txBox="1"/>
          <p:nvPr/>
        </p:nvSpPr>
        <p:spPr>
          <a:xfrm>
            <a:off x="1711626" y="1690688"/>
            <a:ext cx="8768747" cy="37051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Work as a team!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Use your intuition wisely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Remember: breadth-first</a:t>
            </a:r>
          </a:p>
          <a:p>
            <a:pPr marL="285750" indent="-285750" algn="ctr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Be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CALM</a:t>
            </a:r>
            <a:r>
              <a:rPr lang="en-US" sz="4000" dirty="0">
                <a:solidFill>
                  <a:schemeClr val="bg1"/>
                </a:solidFill>
                <a:latin typeface="Kristen ITC" panose="03050502040202030202" pitchFamily="66" charset="0"/>
              </a:rPr>
              <a:t> &amp; </a:t>
            </a:r>
            <a:r>
              <a:rPr lang="en-US" sz="4000" b="1" u="sng" dirty="0">
                <a:solidFill>
                  <a:schemeClr val="bg1"/>
                </a:solidFill>
                <a:latin typeface="Kristen ITC" panose="03050502040202030202" pitchFamily="66" charset="0"/>
              </a:rPr>
              <a:t>COLLABORATIVE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55"/>
    </mc:Choice>
    <mc:Fallback xmlns="">
      <p:transition spd="slow" advTm="1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DE1753-4839-4D97-B2D3-691634ECA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-496957"/>
            <a:ext cx="8329562" cy="815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E1568-5CBC-491C-9C0E-4520C03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79451">
            <a:off x="3458818" y="435570"/>
            <a:ext cx="5675244" cy="1325563"/>
          </a:xfrm>
        </p:spPr>
        <p:txBody>
          <a:bodyPr>
            <a:prstTxWarp prst="textFadeLeft">
              <a:avLst>
                <a:gd name="adj" fmla="val 7891"/>
              </a:avLst>
            </a:prstTxWarp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Awesome Decision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risten ITC" panose="03050502040202030202" pitchFamily="66" charset="0"/>
              </a:rPr>
              <a:t>Making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474-BAC7-42FB-8944-49C81BA1BA8F}"/>
              </a:ext>
            </a:extLst>
          </p:cNvPr>
          <p:cNvSpPr txBox="1"/>
          <p:nvPr/>
        </p:nvSpPr>
        <p:spPr>
          <a:xfrm rot="175492">
            <a:off x="2942508" y="1885411"/>
            <a:ext cx="6207571" cy="4186909"/>
          </a:xfrm>
          <a:prstGeom prst="rect">
            <a:avLst/>
          </a:prstGeom>
          <a:noFill/>
        </p:spPr>
        <p:txBody>
          <a:bodyPr wrap="none" rtlCol="0" anchor="ctr">
            <a:prstTxWarp prst="textFadeLeft">
              <a:avLst>
                <a:gd name="adj" fmla="val 5841"/>
              </a:avLst>
            </a:prstTxWarp>
            <a:spAutoFit/>
          </a:bodyPr>
          <a:lstStyle/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Get away from computers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Pick 4-7 metrics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Brainstorm     alternatives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Collect measures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Rate from 1-5</a:t>
            </a:r>
          </a:p>
          <a:p>
            <a:pPr marL="914400" indent="-914400">
              <a:lnSpc>
                <a:spcPct val="150000"/>
              </a:lnSpc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risten ITC" panose="03050502040202030202" pitchFamily="66" charset="0"/>
              </a:rPr>
              <a:t>Disagreement      LEAN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2E1C7B-F50B-409A-A2C1-93C8839080DB}"/>
              </a:ext>
            </a:extLst>
          </p:cNvPr>
          <p:cNvSpPr/>
          <p:nvPr/>
        </p:nvSpPr>
        <p:spPr>
          <a:xfrm rot="170723">
            <a:off x="6291930" y="3438005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06F171-8965-47E7-ADEC-69D1C83C9648}"/>
              </a:ext>
            </a:extLst>
          </p:cNvPr>
          <p:cNvSpPr/>
          <p:nvPr/>
        </p:nvSpPr>
        <p:spPr>
          <a:xfrm rot="170723">
            <a:off x="6821553" y="5661459"/>
            <a:ext cx="373540" cy="4283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205FE-6FFB-45EE-9492-85F5CA1867D3}"/>
              </a:ext>
            </a:extLst>
          </p:cNvPr>
          <p:cNvSpPr/>
          <p:nvPr/>
        </p:nvSpPr>
        <p:spPr>
          <a:xfrm rot="198248">
            <a:off x="6690477" y="4789243"/>
            <a:ext cx="624234" cy="52482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5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70"/>
    </mc:Choice>
    <mc:Fallback xmlns="">
      <p:transition spd="slow" advTm="192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A865D6-83C1-40FE-B67F-69B41FFD77F5}"/>
              </a:ext>
            </a:extLst>
          </p:cNvPr>
          <p:cNvGrpSpPr/>
          <p:nvPr/>
        </p:nvGrpSpPr>
        <p:grpSpPr>
          <a:xfrm>
            <a:off x="3386784" y="-387430"/>
            <a:ext cx="5687774" cy="7632859"/>
            <a:chOff x="4612704" y="-387430"/>
            <a:chExt cx="5687774" cy="76328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2C3F5E-44E2-423A-87FB-FA151BACA596}"/>
                </a:ext>
              </a:extLst>
            </p:cNvPr>
            <p:cNvSpPr txBox="1"/>
            <p:nvPr/>
          </p:nvSpPr>
          <p:spPr>
            <a:xfrm>
              <a:off x="4612704" y="2832651"/>
              <a:ext cx="76495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</a:rPr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/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9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8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EB965-EB4D-4607-BAA5-BD0705E82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7657" y="-387430"/>
                  <a:ext cx="4922821" cy="76328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5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2498252" y="4390833"/>
            <a:ext cx="719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IT’S </a:t>
            </a:r>
            <a:r>
              <a:rPr lang="en-US" sz="6600" b="1" dirty="0">
                <a:solidFill>
                  <a:schemeClr val="bg1"/>
                </a:solidFill>
              </a:rPr>
              <a:t>NOT</a:t>
            </a:r>
            <a:r>
              <a:rPr lang="en-US" sz="6600" dirty="0">
                <a:solidFill>
                  <a:schemeClr val="bg1"/>
                </a:solidFill>
              </a:rPr>
              <a:t> TECHNICAL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CE631-A2D8-4A3B-ACC4-5F385EA99621}"/>
              </a:ext>
            </a:extLst>
          </p:cNvPr>
          <p:cNvSpPr/>
          <p:nvPr/>
        </p:nvSpPr>
        <p:spPr>
          <a:xfrm>
            <a:off x="8331315" y="2650068"/>
            <a:ext cx="2144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21C8-552C-45D4-BC32-184032FAA8F3}"/>
              </a:ext>
            </a:extLst>
          </p:cNvPr>
          <p:cNvSpPr/>
          <p:nvPr/>
        </p:nvSpPr>
        <p:spPr>
          <a:xfrm>
            <a:off x="1715978" y="1455607"/>
            <a:ext cx="586019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HOW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223BB-2E4C-46F9-BF30-279CC29EDD40}"/>
              </a:ext>
            </a:extLst>
          </p:cNvPr>
          <p:cNvSpPr/>
          <p:nvPr/>
        </p:nvSpPr>
        <p:spPr>
          <a:xfrm>
            <a:off x="7264997" y="1924966"/>
            <a:ext cx="10663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&gt;</a:t>
            </a:r>
            <a:endParaRPr lang="en-US" sz="13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3"/>
    </mc:Choice>
    <mc:Fallback xmlns="">
      <p:transition spd="slow" advTm="2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7729A-1E20-4A01-B558-9BA2288B636C}"/>
              </a:ext>
            </a:extLst>
          </p:cNvPr>
          <p:cNvSpPr txBox="1"/>
          <p:nvPr/>
        </p:nvSpPr>
        <p:spPr>
          <a:xfrm>
            <a:off x="4139374" y="2105561"/>
            <a:ext cx="3913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Oreszt</a:t>
            </a:r>
            <a:r>
              <a:rPr lang="hu-HU" sz="3200" b="1" dirty="0">
                <a:solidFill>
                  <a:schemeClr val="bg1"/>
                </a:solidFill>
              </a:rPr>
              <a:t>ész Margaritisz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126DB-2070-434E-9448-E5F466965793}"/>
              </a:ext>
            </a:extLst>
          </p:cNvPr>
          <p:cNvSpPr txBox="1"/>
          <p:nvPr/>
        </p:nvSpPr>
        <p:spPr>
          <a:xfrm>
            <a:off x="7654376" y="4262372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54376" y="5038068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74" y="4984916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16F45-F3EA-4954-BB39-AC3538F5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5" y="4262372"/>
            <a:ext cx="656547" cy="476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A2A-2934-4098-9A66-E6359A1A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FCED0-B5E7-4A38-B361-A320D4A24EF4}"/>
              </a:ext>
            </a:extLst>
          </p:cNvPr>
          <p:cNvSpPr txBox="1"/>
          <p:nvPr/>
        </p:nvSpPr>
        <p:spPr>
          <a:xfrm>
            <a:off x="954157" y="1858618"/>
            <a:ext cx="108038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/>
              </a:rPr>
              <a:t>How we decide (book summary)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Choose Boring Technology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Set-based design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How to make technical decisions given very little time?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hlinkClick r:id="rId6"/>
              </a:rPr>
              <a:t>Stackoverflow</a:t>
            </a:r>
            <a:r>
              <a:rPr lang="en-US" dirty="0">
                <a:solidFill>
                  <a:schemeClr val="bg1"/>
                </a:solidFill>
                <a:hlinkClick r:id="rId6"/>
              </a:rPr>
              <a:t> Insights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/>
              </a:rPr>
              <a:t>CVE Details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/>
              </a:rPr>
              <a:t>Analyzing code with SonarQube in 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9"/>
              </a:rPr>
              <a:t>Google Trends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0"/>
              </a:rPr>
              <a:t>Software Engineering Wisdom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1"/>
              </a:rPr>
              <a:t>Lean Tools: Making Decisions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2"/>
              </a:rPr>
              <a:t>Lean Tools: Options Thinking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Emotional Intelligence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8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09CFA-671F-4838-8600-46FCA147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have war stories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6229A4-35E1-49E6-BEBF-B49BDF02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57425"/>
            <a:ext cx="4813681" cy="4600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38AE3-63C2-4B86-B08A-36F23DB2EE6C}"/>
              </a:ext>
            </a:extLst>
          </p:cNvPr>
          <p:cNvGrpSpPr/>
          <p:nvPr/>
        </p:nvGrpSpPr>
        <p:grpSpPr>
          <a:xfrm rot="620935">
            <a:off x="6096000" y="1303311"/>
            <a:ext cx="5729923" cy="3254401"/>
            <a:chOff x="6096000" y="1303311"/>
            <a:chExt cx="5729923" cy="32544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19D8D-138A-40DC-A8B1-37BE77B06CBA}"/>
                </a:ext>
              </a:extLst>
            </p:cNvPr>
            <p:cNvSpPr/>
            <p:nvPr/>
          </p:nvSpPr>
          <p:spPr>
            <a:xfrm>
              <a:off x="6824870" y="2014331"/>
              <a:ext cx="408481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“… let’s implement our own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FRAMEWORK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for that!!!</a:t>
              </a:r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6C365781-D5D9-4A9F-9712-8E97D6CC0C5E}"/>
                </a:ext>
              </a:extLst>
            </p:cNvPr>
            <p:cNvSpPr/>
            <p:nvPr/>
          </p:nvSpPr>
          <p:spPr>
            <a:xfrm>
              <a:off x="6096000" y="1303311"/>
              <a:ext cx="5729923" cy="3254401"/>
            </a:xfrm>
            <a:prstGeom prst="clou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23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2"/>
    </mc:Choice>
    <mc:Fallback xmlns="">
      <p:transition spd="slow" advTm="3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469 -4.81481E-6 L -0.36941 -0.10902 C -0.34128 -0.13379 -0.29896 -0.14722 -0.25456 -0.14722 C -0.20404 -0.14722 -0.16355 -0.13379 -0.13542 -0.10902 L 4.16667E-6 -4.81481E-6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5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7"/>
    </mc:Choice>
    <mc:Fallback xmlns="">
      <p:transition spd="slow" advTm="21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B2855-2637-4D29-AFD0-2C62202A08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1694503" y="34276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700-8531-4805-A82E-7873BD77F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/>
          <a:stretch/>
        </p:blipFill>
        <p:spPr>
          <a:xfrm>
            <a:off x="1694503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8325D-1602-4C1D-A4A7-B103F3063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039780" y="3429000"/>
            <a:ext cx="3390241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24BF5-3106-4D30-9CF8-5CC83662C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4" y="342760"/>
            <a:ext cx="3390240" cy="25426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F4D1F-AF6D-4DC4-91A0-E8E5ED44C494}"/>
              </a:ext>
            </a:extLst>
          </p:cNvPr>
          <p:cNvSpPr txBox="1"/>
          <p:nvPr/>
        </p:nvSpPr>
        <p:spPr>
          <a:xfrm>
            <a:off x="2972201" y="2885440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STICKY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26AFC-0DA7-47DB-B12D-73C0CC7A05BC}"/>
              </a:ext>
            </a:extLst>
          </p:cNvPr>
          <p:cNvSpPr txBox="1"/>
          <p:nvPr/>
        </p:nvSpPr>
        <p:spPr>
          <a:xfrm>
            <a:off x="7791406" y="2885440"/>
            <a:ext cx="188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COGNITIVE NOISE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A8C0-4736-4BC2-9D80-22C3ACCDE09E}"/>
              </a:ext>
            </a:extLst>
          </p:cNvPr>
          <p:cNvSpPr txBox="1"/>
          <p:nvPr/>
        </p:nvSpPr>
        <p:spPr>
          <a:xfrm>
            <a:off x="2446127" y="5971680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D49D3-95AE-459D-999F-76DEF6FA0850}"/>
              </a:ext>
            </a:extLst>
          </p:cNvPr>
          <p:cNvSpPr txBox="1"/>
          <p:nvPr/>
        </p:nvSpPr>
        <p:spPr>
          <a:xfrm>
            <a:off x="7407485" y="5961242"/>
            <a:ext cx="265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ACCIDENTAL COMPLEXITY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3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9"/>
    </mc:Choice>
    <mc:Fallback xmlns="">
      <p:transition spd="slow" advTm="11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85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3892">
        <p15:prstTrans prst="crush"/>
      </p:transition>
    </mc:Choice>
    <mc:Fallback xmlns="">
      <p:transition spd="slow" advTm="1389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B3A0-0873-47F3-B9B6-9443C9A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SOLVES THE RIGHT PROBLEM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71EEA7-5994-4469-8DBF-4EE7CFD7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33" y="1418272"/>
            <a:ext cx="5606733" cy="5177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4"/>
    </mc:Choice>
    <mc:Fallback xmlns="">
      <p:transition spd="slow" advTm="2589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5|2.4|2.2|2.8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1|1.9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9.3|7.5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8.1|45.8|2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9|29.7|32.6|7.9|6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3.7|31.8|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8.4|3.3|3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2|9.8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5.4|5.2|3.8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6|2.6|13.4|2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4.1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D8D8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823</Words>
  <Application>Microsoft Office PowerPoint</Application>
  <PresentationFormat>Widescreen</PresentationFormat>
  <Paragraphs>315</Paragraphs>
  <Slides>46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Cambria Math</vt:lpstr>
      <vt:lpstr>Consolas</vt:lpstr>
      <vt:lpstr>Kristen ITC</vt:lpstr>
      <vt:lpstr>Office Theme</vt:lpstr>
      <vt:lpstr>HOW TO MAKE TECHNICAL DECISIONS?</vt:lpstr>
      <vt:lpstr>Examples</vt:lpstr>
      <vt:lpstr>PowerPoint Presentation</vt:lpstr>
      <vt:lpstr>… let me help</vt:lpstr>
      <vt:lpstr>We all have war stories</vt:lpstr>
      <vt:lpstr>PowerPoint Presentation</vt:lpstr>
      <vt:lpstr>PowerPoint Presentation</vt:lpstr>
      <vt:lpstr>PowerPoint Presentation</vt:lpstr>
      <vt:lpstr>SOLVES THE RIGHT PROBLEM</vt:lpstr>
      <vt:lpstr>METRICS</vt:lpstr>
      <vt:lpstr>What metrics would you use to aid your technical decisions? (11)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MEASURE?</vt:lpstr>
      <vt:lpstr>Maturity</vt:lpstr>
      <vt:lpstr>Technical Constraints &amp; Feature Richness</vt:lpstr>
      <vt:lpstr>Design &amp; Simplicity &amp; API &amp; Stability</vt:lpstr>
      <vt:lpstr>Stability</vt:lpstr>
      <vt:lpstr>Performance</vt:lpstr>
      <vt:lpstr>Security</vt:lpstr>
      <vt:lpstr>PowerPoint Presentation</vt:lpstr>
      <vt:lpstr>PowerPoint Presentation</vt:lpstr>
      <vt:lpstr>PowerPoint Presentation</vt:lpstr>
      <vt:lpstr>PowerPoint Presentation</vt:lpstr>
      <vt:lpstr>… but this is about HOW</vt:lpstr>
      <vt:lpstr>How do you make technical decisions? (32)</vt:lpstr>
      <vt:lpstr>Breadth-First</vt:lpstr>
      <vt:lpstr>PowerPoint Presentation</vt:lpstr>
      <vt:lpstr>LEAN</vt:lpstr>
      <vt:lpstr>Set-Based Design</vt:lpstr>
      <vt:lpstr>Set-Based Design</vt:lpstr>
      <vt:lpstr>Last Responsible Moment</vt:lpstr>
      <vt:lpstr>MISSING KEY INGREDIENT</vt:lpstr>
      <vt:lpstr>PowerPoint Presentation</vt:lpstr>
      <vt:lpstr>Decision Making</vt:lpstr>
      <vt:lpstr>Awesome Decision Making Recipe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181</cp:revision>
  <dcterms:created xsi:type="dcterms:W3CDTF">2018-07-24T14:16:13Z</dcterms:created>
  <dcterms:modified xsi:type="dcterms:W3CDTF">2020-03-04T07:21:47Z</dcterms:modified>
</cp:coreProperties>
</file>